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customXml/itemProps4.xml" ContentType="application/vnd.openxmlformats-officedocument.customXml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4"/>
  </p:notesMasterIdLst>
  <p:handoutMasterIdLst>
    <p:handoutMasterId r:id="rId25"/>
  </p:handoutMasterIdLst>
  <p:sldIdLst>
    <p:sldId id="256" r:id="rId6"/>
    <p:sldId id="267" r:id="rId7"/>
    <p:sldId id="257" r:id="rId8"/>
    <p:sldId id="269" r:id="rId9"/>
    <p:sldId id="258" r:id="rId10"/>
    <p:sldId id="259" r:id="rId11"/>
    <p:sldId id="260" r:id="rId12"/>
    <p:sldId id="270" r:id="rId13"/>
    <p:sldId id="262" r:id="rId14"/>
    <p:sldId id="263" r:id="rId15"/>
    <p:sldId id="272" r:id="rId16"/>
    <p:sldId id="264" r:id="rId17"/>
    <p:sldId id="271" r:id="rId18"/>
    <p:sldId id="274" r:id="rId19"/>
    <p:sldId id="273" r:id="rId20"/>
    <p:sldId id="266" r:id="rId21"/>
    <p:sldId id="275" r:id="rId22"/>
    <p:sldId id="276" r:id="rId23"/>
  </p:sldIdLst>
  <p:sldSz cx="9144000" cy="6858000" type="screen4x3"/>
  <p:notesSz cx="6797675" cy="9926638"/>
  <p:defaultTextStyle>
    <a:defPPr>
      <a:defRPr lang="cs-CZ"/>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70C0"/>
    <a:srgbClr val="89A1A7"/>
    <a:srgbClr val="375D6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974" y="-450"/>
      </p:cViewPr>
      <p:guideLst>
        <p:guide orient="horz" pos="2160"/>
        <p:guide pos="2880"/>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2" y="1"/>
            <a:ext cx="2945659" cy="49633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cs-CZ"/>
          </a:p>
        </p:txBody>
      </p:sp>
      <p:sp>
        <p:nvSpPr>
          <p:cNvPr id="3" name="Zástupný symbol pro datum 2"/>
          <p:cNvSpPr>
            <a:spLocks noGrp="1"/>
          </p:cNvSpPr>
          <p:nvPr>
            <p:ph type="dt" sz="quarter" idx="1"/>
          </p:nvPr>
        </p:nvSpPr>
        <p:spPr>
          <a:xfrm>
            <a:off x="3850445" y="1"/>
            <a:ext cx="2945659" cy="49633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D1AFB60-AC6C-4AFB-9D26-0E060BAD79EA}" type="datetimeFigureOut">
              <a:rPr lang="cs-CZ"/>
              <a:pPr>
                <a:defRPr/>
              </a:pPr>
              <a:t>27.11.2015</a:t>
            </a:fld>
            <a:endParaRPr lang="cs-CZ"/>
          </a:p>
        </p:txBody>
      </p:sp>
      <p:sp>
        <p:nvSpPr>
          <p:cNvPr id="4" name="Zástupný symbol pro zápatí 3"/>
          <p:cNvSpPr>
            <a:spLocks noGrp="1"/>
          </p:cNvSpPr>
          <p:nvPr>
            <p:ph type="ftr" sz="quarter" idx="2"/>
          </p:nvPr>
        </p:nvSpPr>
        <p:spPr>
          <a:xfrm>
            <a:off x="2"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cs-CZ"/>
          </a:p>
        </p:txBody>
      </p:sp>
      <p:sp>
        <p:nvSpPr>
          <p:cNvPr id="5" name="Zástupný symbol pro číslo snímku 4"/>
          <p:cNvSpPr>
            <a:spLocks noGrp="1"/>
          </p:cNvSpPr>
          <p:nvPr>
            <p:ph type="sldNum" sz="quarter" idx="3"/>
          </p:nvPr>
        </p:nvSpPr>
        <p:spPr>
          <a:xfrm>
            <a:off x="3850445" y="9428583"/>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D489019-9819-4E3A-90A6-25D4A7DE9C0B}" type="slidenum">
              <a:rPr lang="cs-CZ"/>
              <a:pPr>
                <a:defRPr/>
              </a:pPr>
              <a:t>‹#›</a:t>
            </a:fld>
            <a:endParaRPr lang="cs-CZ"/>
          </a:p>
        </p:txBody>
      </p:sp>
    </p:spTree>
    <p:extLst>
      <p:ext uri="{BB962C8B-B14F-4D97-AF65-F5344CB8AC3E}">
        <p14:creationId xmlns:p14="http://schemas.microsoft.com/office/powerpoint/2010/main" xmlns="" val="24163493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2" y="1"/>
            <a:ext cx="2945659" cy="496332"/>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cs-CZ"/>
          </a:p>
        </p:txBody>
      </p:sp>
      <p:sp>
        <p:nvSpPr>
          <p:cNvPr id="3" name="Zástupný symbol pro datum 2"/>
          <p:cNvSpPr>
            <a:spLocks noGrp="1"/>
          </p:cNvSpPr>
          <p:nvPr>
            <p:ph type="dt" idx="1"/>
          </p:nvPr>
        </p:nvSpPr>
        <p:spPr>
          <a:xfrm>
            <a:off x="3850445" y="1"/>
            <a:ext cx="2945659" cy="496332"/>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F7979F7-FDAA-4CB1-A6B6-7F3F700B2DC0}" type="datetimeFigureOut">
              <a:rPr lang="cs-CZ"/>
              <a:pPr>
                <a:defRPr/>
              </a:pPr>
              <a:t>27.11.2015</a:t>
            </a:fld>
            <a:endParaRPr lang="cs-CZ"/>
          </a:p>
        </p:txBody>
      </p:sp>
      <p:sp>
        <p:nvSpPr>
          <p:cNvPr id="4" name="Zástupný symbol pro obrázek snímku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cs-CZ" noProof="0"/>
          </a:p>
        </p:txBody>
      </p:sp>
      <p:sp>
        <p:nvSpPr>
          <p:cNvPr id="5" name="Zástupný symbol pro poznámky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cs-CZ" noProof="0" smtClean="0"/>
              <a:t>Klepnutím lze upravit styly předlohy textu.</a:t>
            </a:r>
          </a:p>
          <a:p>
            <a:pPr lvl="1"/>
            <a:r>
              <a:rPr lang="cs-CZ" noProof="0" smtClean="0"/>
              <a:t>Druhá úroveň</a:t>
            </a:r>
          </a:p>
          <a:p>
            <a:pPr lvl="2"/>
            <a:r>
              <a:rPr lang="cs-CZ" noProof="0" smtClean="0"/>
              <a:t>Třetí úroveň</a:t>
            </a:r>
          </a:p>
          <a:p>
            <a:pPr lvl="3"/>
            <a:r>
              <a:rPr lang="cs-CZ" noProof="0" smtClean="0"/>
              <a:t>Čtvrtá úroveň</a:t>
            </a:r>
          </a:p>
          <a:p>
            <a:pPr lvl="4"/>
            <a:r>
              <a:rPr lang="cs-CZ" noProof="0" smtClean="0"/>
              <a:t>Pátá úroveň</a:t>
            </a:r>
            <a:endParaRPr lang="cs-CZ" noProof="0"/>
          </a:p>
        </p:txBody>
      </p:sp>
      <p:sp>
        <p:nvSpPr>
          <p:cNvPr id="6" name="Zástupný symbol pro zápatí 5"/>
          <p:cNvSpPr>
            <a:spLocks noGrp="1"/>
          </p:cNvSpPr>
          <p:nvPr>
            <p:ph type="ftr" sz="quarter" idx="4"/>
          </p:nvPr>
        </p:nvSpPr>
        <p:spPr>
          <a:xfrm>
            <a:off x="2"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cs-CZ"/>
          </a:p>
        </p:txBody>
      </p:sp>
      <p:sp>
        <p:nvSpPr>
          <p:cNvPr id="7" name="Zástupný symbol pro číslo snímku 6"/>
          <p:cNvSpPr>
            <a:spLocks noGrp="1"/>
          </p:cNvSpPr>
          <p:nvPr>
            <p:ph type="sldNum" sz="quarter" idx="5"/>
          </p:nvPr>
        </p:nvSpPr>
        <p:spPr>
          <a:xfrm>
            <a:off x="3850445" y="9428583"/>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25D1EF0-3C9C-4C53-8DCC-DAC2847FCA1A}" type="slidenum">
              <a:rPr lang="cs-CZ"/>
              <a:pPr>
                <a:defRPr/>
              </a:pPr>
              <a:t>‹#›</a:t>
            </a:fld>
            <a:endParaRPr lang="cs-CZ"/>
          </a:p>
        </p:txBody>
      </p:sp>
    </p:spTree>
    <p:extLst>
      <p:ext uri="{BB962C8B-B14F-4D97-AF65-F5344CB8AC3E}">
        <p14:creationId xmlns:p14="http://schemas.microsoft.com/office/powerpoint/2010/main" xmlns="" val="16017099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ástupný symbol pro obrázek snímku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411" name="Zástupný symbol pro poznámky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
        <p:nvSpPr>
          <p:cNvPr id="4" name="Zástupný symbol pro číslo snímku 3"/>
          <p:cNvSpPr>
            <a:spLocks noGrp="1"/>
          </p:cNvSpPr>
          <p:nvPr>
            <p:ph type="sldNum" sz="quarter" idx="5"/>
          </p:nvPr>
        </p:nvSpPr>
        <p:spPr/>
        <p:txBody>
          <a:bodyPr/>
          <a:lstStyle/>
          <a:p>
            <a:pPr>
              <a:defRPr/>
            </a:pPr>
            <a:fld id="{24E84465-B987-4EDB-AB12-F5C6B02E8B04}" type="slidenum">
              <a:rPr lang="cs-CZ" smtClean="0"/>
              <a:pPr>
                <a:defRPr/>
              </a:pPr>
              <a:t>1</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71604" y="2130425"/>
            <a:ext cx="7143800" cy="1470025"/>
          </a:xfrm>
        </p:spPr>
        <p:txBody>
          <a:bodyPr/>
          <a:lstStyle>
            <a:lvl1pPr algn="l">
              <a:defRPr/>
            </a:lvl1pPr>
          </a:lstStyle>
          <a:p>
            <a:r>
              <a:rPr lang="cs-CZ" smtClean="0"/>
              <a:t>Kliknutím lze upravit styl.</a:t>
            </a:r>
            <a:endParaRPr lang="cs-CZ" dirty="0"/>
          </a:p>
        </p:txBody>
      </p:sp>
      <p:sp>
        <p:nvSpPr>
          <p:cNvPr id="3" name="Podnadpis 2"/>
          <p:cNvSpPr>
            <a:spLocks noGrp="1"/>
          </p:cNvSpPr>
          <p:nvPr>
            <p:ph type="subTitle" idx="1"/>
          </p:nvPr>
        </p:nvSpPr>
        <p:spPr>
          <a:xfrm>
            <a:off x="1571604" y="3886200"/>
            <a:ext cx="7143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dirty="0"/>
          </a:p>
        </p:txBody>
      </p:sp>
      <p:sp>
        <p:nvSpPr>
          <p:cNvPr id="4" name="Zástupný symbol pro datum 3"/>
          <p:cNvSpPr>
            <a:spLocks noGrp="1"/>
          </p:cNvSpPr>
          <p:nvPr>
            <p:ph type="dt" sz="half" idx="10"/>
          </p:nvPr>
        </p:nvSpPr>
        <p:spPr/>
        <p:txBody>
          <a:bodyPr/>
          <a:lstStyle>
            <a:lvl1pPr>
              <a:defRPr/>
            </a:lvl1pPr>
          </a:lstStyle>
          <a:p>
            <a:pPr>
              <a:defRPr/>
            </a:pPr>
            <a:fld id="{0A61F40A-2516-4D3B-B0B9-777F1FD1CE0C}" type="datetime1">
              <a:rPr lang="cs-CZ"/>
              <a:pPr>
                <a:defRPr/>
              </a:pPr>
              <a:t>27.11.2015</a:t>
            </a:fld>
            <a:endParaRPr lang="cs-CZ" dirty="0"/>
          </a:p>
        </p:txBody>
      </p:sp>
      <p:sp>
        <p:nvSpPr>
          <p:cNvPr id="5" name="Zástupný symbol pro zápatí 4"/>
          <p:cNvSpPr>
            <a:spLocks noGrp="1"/>
          </p:cNvSpPr>
          <p:nvPr>
            <p:ph type="ftr" sz="quarter" idx="11"/>
          </p:nvPr>
        </p:nvSpPr>
        <p:spPr/>
        <p:txBody>
          <a:bodyPr/>
          <a:lstStyle>
            <a:lvl1pPr>
              <a:defRPr/>
            </a:lvl1pPr>
          </a:lstStyle>
          <a:p>
            <a:pPr>
              <a:defRPr/>
            </a:pPr>
            <a:r>
              <a:t>Zápatí</a:t>
            </a:r>
            <a:endParaRPr dirty="0"/>
          </a:p>
        </p:txBody>
      </p:sp>
      <p:sp>
        <p:nvSpPr>
          <p:cNvPr id="6" name="Zástupný symbol pro číslo snímku 5"/>
          <p:cNvSpPr>
            <a:spLocks noGrp="1"/>
          </p:cNvSpPr>
          <p:nvPr>
            <p:ph type="sldNum" sz="quarter" idx="12"/>
          </p:nvPr>
        </p:nvSpPr>
        <p:spPr/>
        <p:txBody>
          <a:bodyPr/>
          <a:lstStyle>
            <a:lvl1pPr>
              <a:defRPr/>
            </a:lvl1pPr>
          </a:lstStyle>
          <a:p>
            <a:pPr>
              <a:defRPr/>
            </a:pPr>
            <a:fld id="{5B76803B-9F11-4650-A037-F6BBD8FBECEF}" type="slidenum">
              <a:rPr lang="cs-CZ"/>
              <a:pPr>
                <a:defRPr/>
              </a:pPr>
              <a:t>‹#›</a:t>
            </a:fld>
            <a:endParaRPr lang="cs-CZ"/>
          </a:p>
        </p:txBody>
      </p:sp>
    </p:spTree>
    <p:extLst>
      <p:ext uri="{BB962C8B-B14F-4D97-AF65-F5344CB8AC3E}">
        <p14:creationId xmlns:p14="http://schemas.microsoft.com/office/powerpoint/2010/main" xmlns="" val="3170872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dirty="0"/>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dirty="0"/>
          </a:p>
        </p:txBody>
      </p:sp>
      <p:sp>
        <p:nvSpPr>
          <p:cNvPr id="4" name="Zástupný symbol pro datum 3"/>
          <p:cNvSpPr>
            <a:spLocks noGrp="1"/>
          </p:cNvSpPr>
          <p:nvPr>
            <p:ph type="dt" sz="half" idx="10"/>
          </p:nvPr>
        </p:nvSpPr>
        <p:spPr/>
        <p:txBody>
          <a:bodyPr/>
          <a:lstStyle>
            <a:lvl1pPr>
              <a:defRPr/>
            </a:lvl1pPr>
          </a:lstStyle>
          <a:p>
            <a:pPr>
              <a:defRPr/>
            </a:pPr>
            <a:fld id="{FB1B4969-509D-45DB-8844-FEA29491602C}" type="datetime1">
              <a:rPr lang="cs-CZ"/>
              <a:pPr>
                <a:defRPr/>
              </a:pPr>
              <a:t>27.11.2015</a:t>
            </a:fld>
            <a:endParaRPr lang="cs-CZ" dirty="0"/>
          </a:p>
        </p:txBody>
      </p:sp>
      <p:sp>
        <p:nvSpPr>
          <p:cNvPr id="5" name="Zástupný symbol pro zápatí 4"/>
          <p:cNvSpPr>
            <a:spLocks noGrp="1"/>
          </p:cNvSpPr>
          <p:nvPr>
            <p:ph type="ftr" sz="quarter" idx="11"/>
          </p:nvPr>
        </p:nvSpPr>
        <p:spPr/>
        <p:txBody>
          <a:bodyPr/>
          <a:lstStyle>
            <a:lvl1pPr>
              <a:defRPr/>
            </a:lvl1pPr>
          </a:lstStyle>
          <a:p>
            <a:pPr>
              <a:defRPr/>
            </a:pPr>
            <a:r>
              <a:t>Zápatí</a:t>
            </a:r>
            <a:endParaRPr dirty="0"/>
          </a:p>
        </p:txBody>
      </p:sp>
      <p:sp>
        <p:nvSpPr>
          <p:cNvPr id="6" name="Zástupný symbol pro číslo snímku 5"/>
          <p:cNvSpPr>
            <a:spLocks noGrp="1"/>
          </p:cNvSpPr>
          <p:nvPr>
            <p:ph type="sldNum" sz="quarter" idx="12"/>
          </p:nvPr>
        </p:nvSpPr>
        <p:spPr/>
        <p:txBody>
          <a:bodyPr/>
          <a:lstStyle>
            <a:lvl1pPr>
              <a:defRPr/>
            </a:lvl1pPr>
          </a:lstStyle>
          <a:p>
            <a:pPr>
              <a:defRPr/>
            </a:pPr>
            <a:fld id="{1057BBBB-E901-4F36-808B-E6525DF7B577}" type="slidenum">
              <a:rPr lang="cs-CZ"/>
              <a:pPr>
                <a:defRPr/>
              </a:pPr>
              <a:t>‹#›</a:t>
            </a:fld>
            <a:endParaRPr lang="cs-CZ"/>
          </a:p>
        </p:txBody>
      </p:sp>
    </p:spTree>
    <p:extLst>
      <p:ext uri="{BB962C8B-B14F-4D97-AF65-F5344CB8AC3E}">
        <p14:creationId xmlns:p14="http://schemas.microsoft.com/office/powerpoint/2010/main" xmlns="" val="2777263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1571603" y="4406900"/>
            <a:ext cx="7143801" cy="1362075"/>
          </a:xfrm>
        </p:spPr>
        <p:txBody>
          <a:bodyPr anchor="t"/>
          <a:lstStyle>
            <a:lvl1pPr algn="l">
              <a:defRPr sz="4000" b="1" cap="all"/>
            </a:lvl1pPr>
          </a:lstStyle>
          <a:p>
            <a:r>
              <a:rPr lang="cs-CZ" smtClean="0"/>
              <a:t>Kliknutím lze upravit styl.</a:t>
            </a:r>
            <a:endParaRPr lang="cs-CZ" dirty="0"/>
          </a:p>
        </p:txBody>
      </p:sp>
      <p:sp>
        <p:nvSpPr>
          <p:cNvPr id="3" name="Zástupný symbol pro text 2"/>
          <p:cNvSpPr>
            <a:spLocks noGrp="1"/>
          </p:cNvSpPr>
          <p:nvPr>
            <p:ph type="body" idx="1"/>
          </p:nvPr>
        </p:nvSpPr>
        <p:spPr>
          <a:xfrm>
            <a:off x="1571603" y="2906713"/>
            <a:ext cx="71438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lvl1pPr>
              <a:defRPr/>
            </a:lvl1pPr>
          </a:lstStyle>
          <a:p>
            <a:pPr>
              <a:defRPr/>
            </a:pPr>
            <a:fld id="{DF7DADEE-3CAC-4133-A9BB-F3B0B5B7971B}" type="datetime1">
              <a:rPr lang="cs-CZ"/>
              <a:pPr>
                <a:defRPr/>
              </a:pPr>
              <a:t>27.11.2015</a:t>
            </a:fld>
            <a:endParaRPr lang="cs-CZ" dirty="0"/>
          </a:p>
        </p:txBody>
      </p:sp>
      <p:sp>
        <p:nvSpPr>
          <p:cNvPr id="5" name="Zástupný symbol pro zápatí 4"/>
          <p:cNvSpPr>
            <a:spLocks noGrp="1"/>
          </p:cNvSpPr>
          <p:nvPr>
            <p:ph type="ftr" sz="quarter" idx="11"/>
          </p:nvPr>
        </p:nvSpPr>
        <p:spPr/>
        <p:txBody>
          <a:bodyPr/>
          <a:lstStyle>
            <a:lvl1pPr>
              <a:defRPr/>
            </a:lvl1pPr>
          </a:lstStyle>
          <a:p>
            <a:pPr>
              <a:defRPr/>
            </a:pPr>
            <a:r>
              <a:t>Zápatí</a:t>
            </a:r>
            <a:endParaRPr dirty="0"/>
          </a:p>
        </p:txBody>
      </p:sp>
      <p:sp>
        <p:nvSpPr>
          <p:cNvPr id="6" name="Zástupný symbol pro číslo snímku 5"/>
          <p:cNvSpPr>
            <a:spLocks noGrp="1"/>
          </p:cNvSpPr>
          <p:nvPr>
            <p:ph type="sldNum" sz="quarter" idx="12"/>
          </p:nvPr>
        </p:nvSpPr>
        <p:spPr/>
        <p:txBody>
          <a:bodyPr/>
          <a:lstStyle>
            <a:lvl1pPr>
              <a:defRPr/>
            </a:lvl1pPr>
          </a:lstStyle>
          <a:p>
            <a:pPr>
              <a:defRPr/>
            </a:pPr>
            <a:fld id="{127305F4-67F7-45DF-8476-6B85DBBEFEAE}" type="slidenum">
              <a:rPr lang="cs-CZ"/>
              <a:pPr>
                <a:defRPr/>
              </a:pPr>
              <a:t>‹#›</a:t>
            </a:fld>
            <a:endParaRPr lang="cs-CZ"/>
          </a:p>
        </p:txBody>
      </p:sp>
    </p:spTree>
    <p:extLst>
      <p:ext uri="{BB962C8B-B14F-4D97-AF65-F5344CB8AC3E}">
        <p14:creationId xmlns:p14="http://schemas.microsoft.com/office/powerpoint/2010/main" xmlns="" val="2641465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1571604" y="3071810"/>
            <a:ext cx="3500462" cy="3054353"/>
          </a:xfrm>
        </p:spPr>
        <p:txBody>
          <a:bodyPr/>
          <a:lstStyle>
            <a:lvl1pPr>
              <a:defRPr sz="2400"/>
            </a:lvl1pPr>
            <a:lvl2pPr>
              <a:defRPr sz="2000"/>
            </a:lvl2pPr>
            <a:lvl3pPr>
              <a:defRPr sz="2000"/>
            </a:lvl3pPr>
            <a:lvl4pPr>
              <a:defRPr sz="1600"/>
            </a:lvl4pPr>
            <a:lvl5pPr>
              <a:defRPr sz="16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dirty="0"/>
          </a:p>
        </p:txBody>
      </p:sp>
      <p:sp>
        <p:nvSpPr>
          <p:cNvPr id="4" name="Zástupný symbol pro obsah 3"/>
          <p:cNvSpPr>
            <a:spLocks noGrp="1"/>
          </p:cNvSpPr>
          <p:nvPr>
            <p:ph sz="half" idx="2"/>
          </p:nvPr>
        </p:nvSpPr>
        <p:spPr>
          <a:xfrm>
            <a:off x="5214942" y="3071810"/>
            <a:ext cx="3471858" cy="3054353"/>
          </a:xfrm>
        </p:spPr>
        <p:txBody>
          <a:bodyPr/>
          <a:lstStyle>
            <a:lvl1pPr>
              <a:defRPr sz="2400"/>
            </a:lvl1pPr>
            <a:lvl2pPr>
              <a:defRPr sz="2000"/>
            </a:lvl2pPr>
            <a:lvl3pPr>
              <a:defRPr sz="2000"/>
            </a:lvl3pPr>
            <a:lvl4pPr>
              <a:defRPr sz="1600"/>
            </a:lvl4pPr>
            <a:lvl5pPr>
              <a:defRPr sz="16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dirty="0"/>
          </a:p>
        </p:txBody>
      </p:sp>
      <p:sp>
        <p:nvSpPr>
          <p:cNvPr id="5" name="Zástupný symbol pro datum 3"/>
          <p:cNvSpPr>
            <a:spLocks noGrp="1"/>
          </p:cNvSpPr>
          <p:nvPr>
            <p:ph type="dt" sz="half" idx="10"/>
          </p:nvPr>
        </p:nvSpPr>
        <p:spPr/>
        <p:txBody>
          <a:bodyPr/>
          <a:lstStyle>
            <a:lvl1pPr>
              <a:defRPr/>
            </a:lvl1pPr>
          </a:lstStyle>
          <a:p>
            <a:pPr>
              <a:defRPr/>
            </a:pPr>
            <a:fld id="{860EB706-62E5-413D-81FB-0F2E201AD2CC}" type="datetime1">
              <a:rPr lang="cs-CZ"/>
              <a:pPr>
                <a:defRPr/>
              </a:pPr>
              <a:t>27.11.2015</a:t>
            </a:fld>
            <a:endParaRPr lang="cs-CZ" dirty="0"/>
          </a:p>
        </p:txBody>
      </p:sp>
      <p:sp>
        <p:nvSpPr>
          <p:cNvPr id="6" name="Zástupný symbol pro zápatí 4"/>
          <p:cNvSpPr>
            <a:spLocks noGrp="1"/>
          </p:cNvSpPr>
          <p:nvPr>
            <p:ph type="ftr" sz="quarter" idx="11"/>
          </p:nvPr>
        </p:nvSpPr>
        <p:spPr/>
        <p:txBody>
          <a:bodyPr/>
          <a:lstStyle>
            <a:lvl1pPr>
              <a:defRPr/>
            </a:lvl1pPr>
          </a:lstStyle>
          <a:p>
            <a:pPr>
              <a:defRPr/>
            </a:pPr>
            <a:r>
              <a:t>Zápatí</a:t>
            </a:r>
            <a:endParaRPr dirty="0"/>
          </a:p>
        </p:txBody>
      </p:sp>
      <p:sp>
        <p:nvSpPr>
          <p:cNvPr id="7" name="Zástupný symbol pro číslo snímku 5"/>
          <p:cNvSpPr>
            <a:spLocks noGrp="1"/>
          </p:cNvSpPr>
          <p:nvPr>
            <p:ph type="sldNum" sz="quarter" idx="12"/>
          </p:nvPr>
        </p:nvSpPr>
        <p:spPr/>
        <p:txBody>
          <a:bodyPr/>
          <a:lstStyle>
            <a:lvl1pPr>
              <a:defRPr/>
            </a:lvl1pPr>
          </a:lstStyle>
          <a:p>
            <a:pPr>
              <a:defRPr/>
            </a:pPr>
            <a:fld id="{B2CDA757-FE5D-474A-A041-42E5726F516E}" type="slidenum">
              <a:rPr lang="cs-CZ"/>
              <a:pPr>
                <a:defRPr/>
              </a:pPr>
              <a:t>‹#›</a:t>
            </a:fld>
            <a:endParaRPr lang="cs-CZ"/>
          </a:p>
        </p:txBody>
      </p:sp>
    </p:spTree>
    <p:extLst>
      <p:ext uri="{BB962C8B-B14F-4D97-AF65-F5344CB8AC3E}">
        <p14:creationId xmlns:p14="http://schemas.microsoft.com/office/powerpoint/2010/main" xmlns="" val="1710778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1571604" y="3071810"/>
            <a:ext cx="3500462"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1571604" y="3857629"/>
            <a:ext cx="3500462" cy="2268534"/>
          </a:xfrm>
        </p:spPr>
        <p:txBody>
          <a:bodyPr/>
          <a:lstStyle>
            <a:lvl1pPr>
              <a:defRPr sz="20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dirty="0"/>
          </a:p>
        </p:txBody>
      </p:sp>
      <p:sp>
        <p:nvSpPr>
          <p:cNvPr id="5" name="Zástupný symbol pro text 4"/>
          <p:cNvSpPr>
            <a:spLocks noGrp="1"/>
          </p:cNvSpPr>
          <p:nvPr>
            <p:ph type="body" sz="quarter" idx="3"/>
          </p:nvPr>
        </p:nvSpPr>
        <p:spPr>
          <a:xfrm>
            <a:off x="5214942" y="3071810"/>
            <a:ext cx="3471858"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5214942" y="3857629"/>
            <a:ext cx="3471858" cy="2268534"/>
          </a:xfrm>
        </p:spPr>
        <p:txBody>
          <a:bodyPr/>
          <a:lstStyle>
            <a:lvl1pPr>
              <a:defRPr sz="20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dirty="0"/>
          </a:p>
        </p:txBody>
      </p:sp>
      <p:sp>
        <p:nvSpPr>
          <p:cNvPr id="7" name="Zástupný symbol pro datum 3"/>
          <p:cNvSpPr>
            <a:spLocks noGrp="1"/>
          </p:cNvSpPr>
          <p:nvPr>
            <p:ph type="dt" sz="half" idx="10"/>
          </p:nvPr>
        </p:nvSpPr>
        <p:spPr/>
        <p:txBody>
          <a:bodyPr/>
          <a:lstStyle>
            <a:lvl1pPr>
              <a:defRPr/>
            </a:lvl1pPr>
          </a:lstStyle>
          <a:p>
            <a:pPr>
              <a:defRPr/>
            </a:pPr>
            <a:fld id="{A5D6486A-F200-4BF4-B509-9FBFEF409828}" type="datetime1">
              <a:rPr lang="cs-CZ"/>
              <a:pPr>
                <a:defRPr/>
              </a:pPr>
              <a:t>27.11.2015</a:t>
            </a:fld>
            <a:endParaRPr lang="cs-CZ" dirty="0"/>
          </a:p>
        </p:txBody>
      </p:sp>
      <p:sp>
        <p:nvSpPr>
          <p:cNvPr id="8" name="Zástupný symbol pro zápatí 4"/>
          <p:cNvSpPr>
            <a:spLocks noGrp="1"/>
          </p:cNvSpPr>
          <p:nvPr>
            <p:ph type="ftr" sz="quarter" idx="11"/>
          </p:nvPr>
        </p:nvSpPr>
        <p:spPr/>
        <p:txBody>
          <a:bodyPr/>
          <a:lstStyle>
            <a:lvl1pPr>
              <a:defRPr/>
            </a:lvl1pPr>
          </a:lstStyle>
          <a:p>
            <a:pPr>
              <a:defRPr/>
            </a:pPr>
            <a:r>
              <a:t>Zápatí</a:t>
            </a:r>
            <a:endParaRPr dirty="0"/>
          </a:p>
        </p:txBody>
      </p:sp>
      <p:sp>
        <p:nvSpPr>
          <p:cNvPr id="9" name="Zástupný symbol pro číslo snímku 5"/>
          <p:cNvSpPr>
            <a:spLocks noGrp="1"/>
          </p:cNvSpPr>
          <p:nvPr>
            <p:ph type="sldNum" sz="quarter" idx="12"/>
          </p:nvPr>
        </p:nvSpPr>
        <p:spPr/>
        <p:txBody>
          <a:bodyPr/>
          <a:lstStyle>
            <a:lvl1pPr>
              <a:defRPr/>
            </a:lvl1pPr>
          </a:lstStyle>
          <a:p>
            <a:pPr>
              <a:defRPr/>
            </a:pPr>
            <a:fld id="{102BB994-90C2-497B-8A51-BDE771E09727}" type="slidenum">
              <a:rPr lang="cs-CZ"/>
              <a:pPr>
                <a:defRPr/>
              </a:pPr>
              <a:t>‹#›</a:t>
            </a:fld>
            <a:endParaRPr lang="cs-CZ"/>
          </a:p>
        </p:txBody>
      </p:sp>
    </p:spTree>
    <p:extLst>
      <p:ext uri="{BB962C8B-B14F-4D97-AF65-F5344CB8AC3E}">
        <p14:creationId xmlns:p14="http://schemas.microsoft.com/office/powerpoint/2010/main" xmlns="" val="2982407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3"/>
          <p:cNvSpPr>
            <a:spLocks noGrp="1"/>
          </p:cNvSpPr>
          <p:nvPr>
            <p:ph type="dt" sz="half" idx="10"/>
          </p:nvPr>
        </p:nvSpPr>
        <p:spPr/>
        <p:txBody>
          <a:bodyPr/>
          <a:lstStyle>
            <a:lvl1pPr>
              <a:defRPr/>
            </a:lvl1pPr>
          </a:lstStyle>
          <a:p>
            <a:pPr>
              <a:defRPr/>
            </a:pPr>
            <a:fld id="{25D623AD-1A14-4F64-A541-557144BBAFF8}" type="datetime1">
              <a:rPr lang="cs-CZ"/>
              <a:pPr>
                <a:defRPr/>
              </a:pPr>
              <a:t>27.11.2015</a:t>
            </a:fld>
            <a:endParaRPr lang="cs-CZ" dirty="0"/>
          </a:p>
        </p:txBody>
      </p:sp>
      <p:sp>
        <p:nvSpPr>
          <p:cNvPr id="4" name="Zástupný symbol pro zápatí 4"/>
          <p:cNvSpPr>
            <a:spLocks noGrp="1"/>
          </p:cNvSpPr>
          <p:nvPr>
            <p:ph type="ftr" sz="quarter" idx="11"/>
          </p:nvPr>
        </p:nvSpPr>
        <p:spPr/>
        <p:txBody>
          <a:bodyPr/>
          <a:lstStyle>
            <a:lvl1pPr>
              <a:defRPr/>
            </a:lvl1pPr>
          </a:lstStyle>
          <a:p>
            <a:pPr>
              <a:defRPr/>
            </a:pPr>
            <a:r>
              <a:t>Zápatí</a:t>
            </a:r>
            <a:endParaRPr dirty="0"/>
          </a:p>
        </p:txBody>
      </p:sp>
      <p:sp>
        <p:nvSpPr>
          <p:cNvPr id="5" name="Zástupný symbol pro číslo snímku 5"/>
          <p:cNvSpPr>
            <a:spLocks noGrp="1"/>
          </p:cNvSpPr>
          <p:nvPr>
            <p:ph type="sldNum" sz="quarter" idx="12"/>
          </p:nvPr>
        </p:nvSpPr>
        <p:spPr/>
        <p:txBody>
          <a:bodyPr/>
          <a:lstStyle>
            <a:lvl1pPr>
              <a:defRPr/>
            </a:lvl1pPr>
          </a:lstStyle>
          <a:p>
            <a:pPr>
              <a:defRPr/>
            </a:pPr>
            <a:fld id="{7BE540C5-C291-49D8-8583-89291460EB0F}" type="slidenum">
              <a:rPr lang="cs-CZ"/>
              <a:pPr>
                <a:defRPr/>
              </a:pPr>
              <a:t>‹#›</a:t>
            </a:fld>
            <a:endParaRPr lang="cs-CZ"/>
          </a:p>
        </p:txBody>
      </p:sp>
    </p:spTree>
    <p:extLst>
      <p:ext uri="{BB962C8B-B14F-4D97-AF65-F5344CB8AC3E}">
        <p14:creationId xmlns:p14="http://schemas.microsoft.com/office/powerpoint/2010/main" xmlns="" val="383276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3"/>
          <p:cNvSpPr>
            <a:spLocks noGrp="1"/>
          </p:cNvSpPr>
          <p:nvPr>
            <p:ph type="dt" sz="half" idx="10"/>
          </p:nvPr>
        </p:nvSpPr>
        <p:spPr/>
        <p:txBody>
          <a:bodyPr/>
          <a:lstStyle>
            <a:lvl1pPr>
              <a:defRPr/>
            </a:lvl1pPr>
          </a:lstStyle>
          <a:p>
            <a:pPr>
              <a:defRPr/>
            </a:pPr>
            <a:fld id="{BE1A2862-493C-4BDA-B931-BF07BCD07774}" type="datetime1">
              <a:rPr lang="cs-CZ"/>
              <a:pPr>
                <a:defRPr/>
              </a:pPr>
              <a:t>27.11.2015</a:t>
            </a:fld>
            <a:endParaRPr lang="cs-CZ" dirty="0"/>
          </a:p>
        </p:txBody>
      </p:sp>
      <p:sp>
        <p:nvSpPr>
          <p:cNvPr id="3" name="Zástupný symbol pro zápatí 4"/>
          <p:cNvSpPr>
            <a:spLocks noGrp="1"/>
          </p:cNvSpPr>
          <p:nvPr>
            <p:ph type="ftr" sz="quarter" idx="11"/>
          </p:nvPr>
        </p:nvSpPr>
        <p:spPr/>
        <p:txBody>
          <a:bodyPr/>
          <a:lstStyle>
            <a:lvl1pPr>
              <a:defRPr/>
            </a:lvl1pPr>
          </a:lstStyle>
          <a:p>
            <a:pPr>
              <a:defRPr/>
            </a:pPr>
            <a:r>
              <a:t>Zápatí</a:t>
            </a:r>
            <a:endParaRPr dirty="0"/>
          </a:p>
        </p:txBody>
      </p:sp>
      <p:sp>
        <p:nvSpPr>
          <p:cNvPr id="4" name="Zástupný symbol pro číslo snímku 5"/>
          <p:cNvSpPr>
            <a:spLocks noGrp="1"/>
          </p:cNvSpPr>
          <p:nvPr>
            <p:ph type="sldNum" sz="quarter" idx="12"/>
          </p:nvPr>
        </p:nvSpPr>
        <p:spPr/>
        <p:txBody>
          <a:bodyPr/>
          <a:lstStyle>
            <a:lvl1pPr>
              <a:defRPr/>
            </a:lvl1pPr>
          </a:lstStyle>
          <a:p>
            <a:pPr>
              <a:defRPr/>
            </a:pPr>
            <a:fld id="{FC8ABF6C-81FD-4103-A8AF-CE484EA99C10}" type="slidenum">
              <a:rPr lang="cs-CZ"/>
              <a:pPr>
                <a:defRPr/>
              </a:pPr>
              <a:t>‹#›</a:t>
            </a:fld>
            <a:endParaRPr lang="cs-CZ"/>
          </a:p>
        </p:txBody>
      </p:sp>
    </p:spTree>
    <p:extLst>
      <p:ext uri="{BB962C8B-B14F-4D97-AF65-F5344CB8AC3E}">
        <p14:creationId xmlns:p14="http://schemas.microsoft.com/office/powerpoint/2010/main" xmlns="" val="4119088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578639" y="1785926"/>
            <a:ext cx="2850486" cy="1162050"/>
          </a:xfrm>
        </p:spPr>
        <p:txBody>
          <a:bodyPr anchor="b"/>
          <a:lstStyle>
            <a:lvl1pPr algn="l">
              <a:defRPr sz="2000" b="1"/>
            </a:lvl1pPr>
          </a:lstStyle>
          <a:p>
            <a:r>
              <a:rPr lang="cs-CZ" smtClean="0"/>
              <a:t>Kliknutím lze upravit styl.</a:t>
            </a:r>
            <a:endParaRPr lang="cs-CZ" dirty="0"/>
          </a:p>
        </p:txBody>
      </p:sp>
      <p:sp>
        <p:nvSpPr>
          <p:cNvPr id="3" name="Zástupný symbol pro obsah 2"/>
          <p:cNvSpPr>
            <a:spLocks noGrp="1"/>
          </p:cNvSpPr>
          <p:nvPr>
            <p:ph idx="1"/>
          </p:nvPr>
        </p:nvSpPr>
        <p:spPr>
          <a:xfrm>
            <a:off x="4643438" y="1785926"/>
            <a:ext cx="4043362" cy="4340237"/>
          </a:xfrm>
        </p:spPr>
        <p:txBody>
          <a:bodyPr/>
          <a:lstStyle>
            <a:lvl1pPr>
              <a:defRPr sz="2800"/>
            </a:lvl1pPr>
            <a:lvl2pPr>
              <a:defRPr sz="24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dirty="0"/>
          </a:p>
        </p:txBody>
      </p:sp>
      <p:sp>
        <p:nvSpPr>
          <p:cNvPr id="4" name="Zástupný symbol pro text 3"/>
          <p:cNvSpPr>
            <a:spLocks noGrp="1"/>
          </p:cNvSpPr>
          <p:nvPr>
            <p:ph type="body" sz="half" idx="2"/>
          </p:nvPr>
        </p:nvSpPr>
        <p:spPr>
          <a:xfrm>
            <a:off x="1578639" y="3143248"/>
            <a:ext cx="2850486" cy="29829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3"/>
          <p:cNvSpPr>
            <a:spLocks noGrp="1"/>
          </p:cNvSpPr>
          <p:nvPr>
            <p:ph type="dt" sz="half" idx="10"/>
          </p:nvPr>
        </p:nvSpPr>
        <p:spPr/>
        <p:txBody>
          <a:bodyPr/>
          <a:lstStyle>
            <a:lvl1pPr>
              <a:defRPr/>
            </a:lvl1pPr>
          </a:lstStyle>
          <a:p>
            <a:pPr>
              <a:defRPr/>
            </a:pPr>
            <a:fld id="{03B2EBAF-D4EC-4E62-A3F8-BA73B3E69005}" type="datetime1">
              <a:rPr lang="cs-CZ"/>
              <a:pPr>
                <a:defRPr/>
              </a:pPr>
              <a:t>27.11.2015</a:t>
            </a:fld>
            <a:endParaRPr lang="cs-CZ" dirty="0"/>
          </a:p>
        </p:txBody>
      </p:sp>
      <p:sp>
        <p:nvSpPr>
          <p:cNvPr id="6" name="Zástupný symbol pro zápatí 4"/>
          <p:cNvSpPr>
            <a:spLocks noGrp="1"/>
          </p:cNvSpPr>
          <p:nvPr>
            <p:ph type="ftr" sz="quarter" idx="11"/>
          </p:nvPr>
        </p:nvSpPr>
        <p:spPr/>
        <p:txBody>
          <a:bodyPr/>
          <a:lstStyle>
            <a:lvl1pPr>
              <a:defRPr/>
            </a:lvl1pPr>
          </a:lstStyle>
          <a:p>
            <a:pPr>
              <a:defRPr/>
            </a:pPr>
            <a:r>
              <a:t>Zápatí</a:t>
            </a:r>
            <a:endParaRPr dirty="0"/>
          </a:p>
        </p:txBody>
      </p:sp>
      <p:sp>
        <p:nvSpPr>
          <p:cNvPr id="7" name="Zástupný symbol pro číslo snímku 5"/>
          <p:cNvSpPr>
            <a:spLocks noGrp="1"/>
          </p:cNvSpPr>
          <p:nvPr>
            <p:ph type="sldNum" sz="quarter" idx="12"/>
          </p:nvPr>
        </p:nvSpPr>
        <p:spPr/>
        <p:txBody>
          <a:bodyPr/>
          <a:lstStyle>
            <a:lvl1pPr>
              <a:defRPr/>
            </a:lvl1pPr>
          </a:lstStyle>
          <a:p>
            <a:pPr>
              <a:defRPr/>
            </a:pPr>
            <a:fld id="{73D45243-C5FF-4076-B055-AEE795F1041F}" type="slidenum">
              <a:rPr lang="cs-CZ"/>
              <a:pPr>
                <a:defRPr/>
              </a:pPr>
              <a:t>‹#›</a:t>
            </a:fld>
            <a:endParaRPr lang="cs-CZ"/>
          </a:p>
        </p:txBody>
      </p:sp>
    </p:spTree>
    <p:extLst>
      <p:ext uri="{BB962C8B-B14F-4D97-AF65-F5344CB8AC3E}">
        <p14:creationId xmlns:p14="http://schemas.microsoft.com/office/powerpoint/2010/main" xmlns="" val="3517895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578638" y="4800600"/>
            <a:ext cx="7136766" cy="566738"/>
          </a:xfrm>
        </p:spPr>
        <p:txBody>
          <a:bodyPr anchor="b"/>
          <a:lstStyle>
            <a:lvl1pPr algn="l">
              <a:defRPr sz="2000" b="1"/>
            </a:lvl1pPr>
          </a:lstStyle>
          <a:p>
            <a:r>
              <a:rPr lang="cs-CZ" smtClean="0"/>
              <a:t>Kliknutím lze upravit styl.</a:t>
            </a:r>
            <a:endParaRPr lang="cs-CZ" dirty="0"/>
          </a:p>
        </p:txBody>
      </p:sp>
      <p:sp>
        <p:nvSpPr>
          <p:cNvPr id="3" name="Zástupný symbol pro obrázek 2"/>
          <p:cNvSpPr>
            <a:spLocks noGrp="1"/>
          </p:cNvSpPr>
          <p:nvPr>
            <p:ph type="pic" idx="1"/>
          </p:nvPr>
        </p:nvSpPr>
        <p:spPr>
          <a:xfrm>
            <a:off x="1578638" y="1785927"/>
            <a:ext cx="7136766" cy="294164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cs-CZ" noProof="0" smtClean="0"/>
              <a:t>Kliknutím na ikonu přidáte obrázek.</a:t>
            </a:r>
            <a:endParaRPr lang="cs-CZ" noProof="0" dirty="0"/>
          </a:p>
        </p:txBody>
      </p:sp>
      <p:sp>
        <p:nvSpPr>
          <p:cNvPr id="4" name="Zástupný symbol pro text 3"/>
          <p:cNvSpPr>
            <a:spLocks noGrp="1"/>
          </p:cNvSpPr>
          <p:nvPr>
            <p:ph type="body" sz="half" idx="2"/>
          </p:nvPr>
        </p:nvSpPr>
        <p:spPr>
          <a:xfrm>
            <a:off x="1578638" y="5367338"/>
            <a:ext cx="71367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3"/>
          <p:cNvSpPr>
            <a:spLocks noGrp="1"/>
          </p:cNvSpPr>
          <p:nvPr>
            <p:ph type="dt" sz="half" idx="10"/>
          </p:nvPr>
        </p:nvSpPr>
        <p:spPr/>
        <p:txBody>
          <a:bodyPr/>
          <a:lstStyle>
            <a:lvl1pPr>
              <a:defRPr/>
            </a:lvl1pPr>
          </a:lstStyle>
          <a:p>
            <a:pPr>
              <a:defRPr/>
            </a:pPr>
            <a:fld id="{818E0CE1-B55A-42D9-836E-6B8E2EEA48C1}" type="datetime1">
              <a:rPr lang="cs-CZ"/>
              <a:pPr>
                <a:defRPr/>
              </a:pPr>
              <a:t>27.11.2015</a:t>
            </a:fld>
            <a:endParaRPr lang="cs-CZ" dirty="0"/>
          </a:p>
        </p:txBody>
      </p:sp>
      <p:sp>
        <p:nvSpPr>
          <p:cNvPr id="6" name="Zástupný symbol pro zápatí 4"/>
          <p:cNvSpPr>
            <a:spLocks noGrp="1"/>
          </p:cNvSpPr>
          <p:nvPr>
            <p:ph type="ftr" sz="quarter" idx="11"/>
          </p:nvPr>
        </p:nvSpPr>
        <p:spPr/>
        <p:txBody>
          <a:bodyPr/>
          <a:lstStyle>
            <a:lvl1pPr>
              <a:defRPr/>
            </a:lvl1pPr>
          </a:lstStyle>
          <a:p>
            <a:pPr>
              <a:defRPr/>
            </a:pPr>
            <a:r>
              <a:t>Zápatí</a:t>
            </a:r>
            <a:endParaRPr dirty="0"/>
          </a:p>
        </p:txBody>
      </p:sp>
      <p:sp>
        <p:nvSpPr>
          <p:cNvPr id="7" name="Zástupný symbol pro číslo snímku 5"/>
          <p:cNvSpPr>
            <a:spLocks noGrp="1"/>
          </p:cNvSpPr>
          <p:nvPr>
            <p:ph type="sldNum" sz="quarter" idx="12"/>
          </p:nvPr>
        </p:nvSpPr>
        <p:spPr/>
        <p:txBody>
          <a:bodyPr/>
          <a:lstStyle>
            <a:lvl1pPr>
              <a:defRPr/>
            </a:lvl1pPr>
          </a:lstStyle>
          <a:p>
            <a:pPr>
              <a:defRPr/>
            </a:pPr>
            <a:fld id="{A21F73DB-AC01-4B9E-B8BB-4746F0E96DF2}" type="slidenum">
              <a:rPr lang="cs-CZ"/>
              <a:pPr>
                <a:defRPr/>
              </a:pPr>
              <a:t>‹#›</a:t>
            </a:fld>
            <a:endParaRPr lang="cs-CZ"/>
          </a:p>
        </p:txBody>
      </p:sp>
    </p:spTree>
    <p:extLst>
      <p:ext uri="{BB962C8B-B14F-4D97-AF65-F5344CB8AC3E}">
        <p14:creationId xmlns:p14="http://schemas.microsoft.com/office/powerpoint/2010/main" xmlns="" val="2196512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lvl1pPr>
              <a:defRPr/>
            </a:lvl1pPr>
          </a:lstStyle>
          <a:p>
            <a:pPr>
              <a:defRPr/>
            </a:pPr>
            <a:fld id="{3023E865-15AD-4833-9A59-21EF8A10FB1D}" type="datetime1">
              <a:rPr lang="cs-CZ"/>
              <a:pPr>
                <a:defRPr/>
              </a:pPr>
              <a:t>27.11.2015</a:t>
            </a:fld>
            <a:endParaRPr lang="cs-CZ" dirty="0"/>
          </a:p>
        </p:txBody>
      </p:sp>
      <p:sp>
        <p:nvSpPr>
          <p:cNvPr id="5" name="Zástupný symbol pro zápatí 4"/>
          <p:cNvSpPr>
            <a:spLocks noGrp="1"/>
          </p:cNvSpPr>
          <p:nvPr>
            <p:ph type="ftr" sz="quarter" idx="11"/>
          </p:nvPr>
        </p:nvSpPr>
        <p:spPr/>
        <p:txBody>
          <a:bodyPr/>
          <a:lstStyle>
            <a:lvl1pPr>
              <a:defRPr/>
            </a:lvl1pPr>
          </a:lstStyle>
          <a:p>
            <a:pPr>
              <a:defRPr/>
            </a:pPr>
            <a:r>
              <a:t>Zápatí</a:t>
            </a:r>
            <a:endParaRPr dirty="0"/>
          </a:p>
        </p:txBody>
      </p:sp>
      <p:sp>
        <p:nvSpPr>
          <p:cNvPr id="6" name="Zástupný symbol pro číslo snímku 5"/>
          <p:cNvSpPr>
            <a:spLocks noGrp="1"/>
          </p:cNvSpPr>
          <p:nvPr>
            <p:ph type="sldNum" sz="quarter" idx="12"/>
          </p:nvPr>
        </p:nvSpPr>
        <p:spPr/>
        <p:txBody>
          <a:bodyPr/>
          <a:lstStyle>
            <a:lvl1pPr>
              <a:defRPr/>
            </a:lvl1pPr>
          </a:lstStyle>
          <a:p>
            <a:pPr>
              <a:defRPr/>
            </a:pPr>
            <a:fld id="{69867C25-313D-4B31-9BEC-DDB90C2293A0}" type="slidenum">
              <a:rPr lang="cs-CZ"/>
              <a:pPr>
                <a:defRPr/>
              </a:pPr>
              <a:t>‹#›</a:t>
            </a:fld>
            <a:endParaRPr lang="cs-CZ"/>
          </a:p>
        </p:txBody>
      </p:sp>
    </p:spTree>
    <p:extLst>
      <p:ext uri="{BB962C8B-B14F-4D97-AF65-F5344CB8AC3E}">
        <p14:creationId xmlns:p14="http://schemas.microsoft.com/office/powerpoint/2010/main" xmlns="" val="162703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1785926"/>
            <a:ext cx="2057400" cy="4340237"/>
          </a:xfrm>
        </p:spPr>
        <p:txBody>
          <a:bodyPr vert="eaVert"/>
          <a:lstStyle/>
          <a:p>
            <a:r>
              <a:rPr lang="cs-CZ" smtClean="0"/>
              <a:t>Kliknutím lze upravit styl.</a:t>
            </a:r>
            <a:endParaRPr lang="cs-CZ" dirty="0"/>
          </a:p>
        </p:txBody>
      </p:sp>
      <p:sp>
        <p:nvSpPr>
          <p:cNvPr id="3" name="Zástupný symbol pro svislý text 2"/>
          <p:cNvSpPr>
            <a:spLocks noGrp="1"/>
          </p:cNvSpPr>
          <p:nvPr>
            <p:ph type="body" orient="vert" idx="1"/>
          </p:nvPr>
        </p:nvSpPr>
        <p:spPr>
          <a:xfrm>
            <a:off x="1643042" y="1785926"/>
            <a:ext cx="4833958" cy="4340237"/>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dirty="0"/>
          </a:p>
        </p:txBody>
      </p:sp>
      <p:sp>
        <p:nvSpPr>
          <p:cNvPr id="4" name="Zástupný symbol pro datum 3"/>
          <p:cNvSpPr>
            <a:spLocks noGrp="1"/>
          </p:cNvSpPr>
          <p:nvPr>
            <p:ph type="dt" sz="half" idx="10"/>
          </p:nvPr>
        </p:nvSpPr>
        <p:spPr/>
        <p:txBody>
          <a:bodyPr/>
          <a:lstStyle>
            <a:lvl1pPr>
              <a:defRPr/>
            </a:lvl1pPr>
          </a:lstStyle>
          <a:p>
            <a:pPr>
              <a:defRPr/>
            </a:pPr>
            <a:fld id="{9CA19C0C-5CD2-40AB-8B30-9EC16514E236}" type="datetime1">
              <a:rPr lang="cs-CZ"/>
              <a:pPr>
                <a:defRPr/>
              </a:pPr>
              <a:t>27.11.2015</a:t>
            </a:fld>
            <a:endParaRPr lang="cs-CZ" dirty="0"/>
          </a:p>
        </p:txBody>
      </p:sp>
      <p:sp>
        <p:nvSpPr>
          <p:cNvPr id="5" name="Zástupný symbol pro zápatí 4"/>
          <p:cNvSpPr>
            <a:spLocks noGrp="1"/>
          </p:cNvSpPr>
          <p:nvPr>
            <p:ph type="ftr" sz="quarter" idx="11"/>
          </p:nvPr>
        </p:nvSpPr>
        <p:spPr/>
        <p:txBody>
          <a:bodyPr/>
          <a:lstStyle>
            <a:lvl1pPr>
              <a:defRPr/>
            </a:lvl1pPr>
          </a:lstStyle>
          <a:p>
            <a:pPr>
              <a:defRPr/>
            </a:pPr>
            <a:r>
              <a:t>Zápatí</a:t>
            </a:r>
            <a:endParaRPr dirty="0"/>
          </a:p>
        </p:txBody>
      </p:sp>
      <p:sp>
        <p:nvSpPr>
          <p:cNvPr id="6" name="Zástupný symbol pro číslo snímku 5"/>
          <p:cNvSpPr>
            <a:spLocks noGrp="1"/>
          </p:cNvSpPr>
          <p:nvPr>
            <p:ph type="sldNum" sz="quarter" idx="12"/>
          </p:nvPr>
        </p:nvSpPr>
        <p:spPr/>
        <p:txBody>
          <a:bodyPr/>
          <a:lstStyle>
            <a:lvl1pPr>
              <a:defRPr/>
            </a:lvl1pPr>
          </a:lstStyle>
          <a:p>
            <a:pPr>
              <a:defRPr/>
            </a:pPr>
            <a:fld id="{EAC769CC-A211-4432-8292-08863837FD40}" type="slidenum">
              <a:rPr lang="cs-CZ"/>
              <a:pPr>
                <a:defRPr/>
              </a:pPr>
              <a:t>‹#›</a:t>
            </a:fld>
            <a:endParaRPr lang="cs-CZ"/>
          </a:p>
        </p:txBody>
      </p:sp>
    </p:spTree>
    <p:extLst>
      <p:ext uri="{BB962C8B-B14F-4D97-AF65-F5344CB8AC3E}">
        <p14:creationId xmlns:p14="http://schemas.microsoft.com/office/powerpoint/2010/main" xmlns="" val="463122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pic>
        <p:nvPicPr>
          <p:cNvPr id="1026" name="Obrázek 7" descr="uk_logo.wmf"/>
          <p:cNvPicPr>
            <a:picLocks noChangeAspect="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457200" y="292100"/>
            <a:ext cx="3475038" cy="968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Zástupný symbol pro nadpis 1"/>
          <p:cNvSpPr>
            <a:spLocks noGrp="1"/>
          </p:cNvSpPr>
          <p:nvPr>
            <p:ph type="title"/>
          </p:nvPr>
        </p:nvSpPr>
        <p:spPr bwMode="auto">
          <a:xfrm>
            <a:off x="1571625" y="1785938"/>
            <a:ext cx="7115175"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cs-CZ" altLang="cs-CZ" smtClean="0"/>
              <a:t>Klepnutím lze upravit styl předlohy nadpisů.</a:t>
            </a:r>
          </a:p>
        </p:txBody>
      </p:sp>
      <p:sp>
        <p:nvSpPr>
          <p:cNvPr id="1028" name="Zástupný symbol pro text 2"/>
          <p:cNvSpPr>
            <a:spLocks noGrp="1"/>
          </p:cNvSpPr>
          <p:nvPr>
            <p:ph type="body" idx="1"/>
          </p:nvPr>
        </p:nvSpPr>
        <p:spPr bwMode="auto">
          <a:xfrm>
            <a:off x="1571625" y="3071813"/>
            <a:ext cx="7115175" cy="3054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cs-CZ" altLang="cs-CZ" smtClean="0"/>
              <a:t>Klepnutím lze upravit styly předlohy textu.</a:t>
            </a:r>
          </a:p>
          <a:p>
            <a:pPr lvl="1"/>
            <a:r>
              <a:rPr lang="cs-CZ" altLang="cs-CZ" smtClean="0"/>
              <a:t>Druhá úroveň</a:t>
            </a:r>
          </a:p>
          <a:p>
            <a:pPr lvl="2"/>
            <a:r>
              <a:rPr lang="cs-CZ" altLang="cs-CZ" smtClean="0"/>
              <a:t>Třetí úroveň</a:t>
            </a:r>
          </a:p>
          <a:p>
            <a:pPr lvl="3"/>
            <a:r>
              <a:rPr lang="cs-CZ" altLang="cs-CZ" smtClean="0"/>
              <a:t>Čtvrtá úroveň</a:t>
            </a:r>
          </a:p>
          <a:p>
            <a:pPr lvl="4"/>
            <a:r>
              <a:rPr lang="cs-CZ" altLang="cs-CZ" smtClean="0"/>
              <a:t>Pátá úroveň</a:t>
            </a:r>
          </a:p>
        </p:txBody>
      </p:sp>
      <p:sp>
        <p:nvSpPr>
          <p:cNvPr id="4" name="Zástupný symbol pro datum 3"/>
          <p:cNvSpPr>
            <a:spLocks noGrp="1"/>
          </p:cNvSpPr>
          <p:nvPr>
            <p:ph type="dt" sz="half" idx="2"/>
          </p:nvPr>
        </p:nvSpPr>
        <p:spPr>
          <a:xfrm>
            <a:off x="1581150" y="6356350"/>
            <a:ext cx="1133475" cy="358775"/>
          </a:xfrm>
          <a:prstGeom prst="rect">
            <a:avLst/>
          </a:prstGeom>
        </p:spPr>
        <p:txBody>
          <a:bodyPr vert="horz" lIns="91440" tIns="45720" rIns="91440" bIns="45720" rtlCol="0" anchor="ctr"/>
          <a:lstStyle>
            <a:lvl1pPr algn="l" fontAlgn="auto">
              <a:spcBef>
                <a:spcPts val="0"/>
              </a:spcBef>
              <a:spcAft>
                <a:spcPts val="0"/>
              </a:spcAft>
              <a:defRPr sz="1200">
                <a:solidFill>
                  <a:srgbClr val="89A1A7"/>
                </a:solidFill>
                <a:latin typeface="Arial" pitchFamily="34" charset="0"/>
                <a:cs typeface="Arial" pitchFamily="34" charset="0"/>
              </a:defRPr>
            </a:lvl1pPr>
          </a:lstStyle>
          <a:p>
            <a:pPr>
              <a:defRPr/>
            </a:pPr>
            <a:fld id="{ABE42EC5-862D-4B57-8875-B03154775880}" type="datetime1">
              <a:rPr lang="cs-CZ"/>
              <a:pPr>
                <a:defRPr/>
              </a:pPr>
              <a:t>27.11.2015</a:t>
            </a:fld>
            <a:endParaRPr lang="cs-CZ" dirty="0"/>
          </a:p>
        </p:txBody>
      </p:sp>
      <p:sp>
        <p:nvSpPr>
          <p:cNvPr id="5" name="Zástupný symbol pro zápatí 4"/>
          <p:cNvSpPr>
            <a:spLocks noGrp="1"/>
          </p:cNvSpPr>
          <p:nvPr>
            <p:ph type="ftr" sz="quarter" idx="3"/>
          </p:nvPr>
        </p:nvSpPr>
        <p:spPr>
          <a:xfrm>
            <a:off x="2884488" y="6357938"/>
            <a:ext cx="4530725" cy="357187"/>
          </a:xfrm>
          <a:prstGeom prst="rect">
            <a:avLst/>
          </a:prstGeom>
        </p:spPr>
        <p:txBody>
          <a:bodyPr vert="horz" lIns="91440" tIns="45720" rIns="91440" bIns="45720" rtlCol="0" anchor="ctr"/>
          <a:lstStyle>
            <a:lvl1pPr algn="ctr" fontAlgn="auto">
              <a:spcBef>
                <a:spcPts val="0"/>
              </a:spcBef>
              <a:spcAft>
                <a:spcPts val="0"/>
              </a:spcAft>
              <a:defRPr lang="cs-CZ" sz="1200" kern="1200">
                <a:solidFill>
                  <a:srgbClr val="89A1A7"/>
                </a:solidFill>
                <a:latin typeface="Arial" pitchFamily="34" charset="0"/>
                <a:ea typeface="+mn-ea"/>
                <a:cs typeface="Arial" pitchFamily="34" charset="0"/>
              </a:defRPr>
            </a:lvl1pPr>
          </a:lstStyle>
          <a:p>
            <a:pPr>
              <a:defRPr/>
            </a:pPr>
            <a:r>
              <a:t>Zápatí</a:t>
            </a:r>
          </a:p>
        </p:txBody>
      </p:sp>
      <p:sp>
        <p:nvSpPr>
          <p:cNvPr id="6" name="Zástupný symbol pro číslo snímku 5"/>
          <p:cNvSpPr>
            <a:spLocks noGrp="1"/>
          </p:cNvSpPr>
          <p:nvPr>
            <p:ph type="sldNum" sz="quarter" idx="4"/>
          </p:nvPr>
        </p:nvSpPr>
        <p:spPr>
          <a:xfrm>
            <a:off x="7572375" y="6356350"/>
            <a:ext cx="1114425" cy="358775"/>
          </a:xfrm>
          <a:prstGeom prst="rect">
            <a:avLst/>
          </a:prstGeom>
        </p:spPr>
        <p:txBody>
          <a:bodyPr vert="horz" lIns="91440" tIns="45720" rIns="91440" bIns="45720" rtlCol="0" anchor="ctr"/>
          <a:lstStyle>
            <a:lvl1pPr algn="r" fontAlgn="auto">
              <a:spcBef>
                <a:spcPts val="0"/>
              </a:spcBef>
              <a:spcAft>
                <a:spcPts val="0"/>
              </a:spcAft>
              <a:defRPr sz="1200">
                <a:solidFill>
                  <a:srgbClr val="89A1A7"/>
                </a:solidFill>
                <a:latin typeface="Arial" pitchFamily="34" charset="0"/>
                <a:cs typeface="Arial" pitchFamily="34" charset="0"/>
              </a:defRPr>
            </a:lvl1pPr>
          </a:lstStyle>
          <a:p>
            <a:pPr>
              <a:defRPr/>
            </a:pPr>
            <a:fld id="{CA8D9026-C86A-4DAD-A19E-4F422B8135F5}" type="slidenum">
              <a:rPr lang="cs-CZ"/>
              <a:pPr>
                <a:defRPr/>
              </a:pPr>
              <a:t>‹#›</a:t>
            </a:fld>
            <a:endParaRPr lang="cs-CZ"/>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lvl1pPr algn="l" rtl="0" eaLnBrk="1" fontAlgn="base" hangingPunct="1">
        <a:spcBef>
          <a:spcPct val="0"/>
        </a:spcBef>
        <a:spcAft>
          <a:spcPct val="0"/>
        </a:spcAft>
        <a:defRPr sz="3600" b="1" kern="1200">
          <a:solidFill>
            <a:srgbClr val="375D67"/>
          </a:solidFill>
          <a:latin typeface="Arial" pitchFamily="34" charset="0"/>
          <a:ea typeface="+mj-ea"/>
          <a:cs typeface="Arial" pitchFamily="34" charset="0"/>
        </a:defRPr>
      </a:lvl1pPr>
      <a:lvl2pPr algn="l" rtl="0" eaLnBrk="1" fontAlgn="base" hangingPunct="1">
        <a:spcBef>
          <a:spcPct val="0"/>
        </a:spcBef>
        <a:spcAft>
          <a:spcPct val="0"/>
        </a:spcAft>
        <a:defRPr sz="3600" b="1">
          <a:solidFill>
            <a:srgbClr val="375D67"/>
          </a:solidFill>
          <a:latin typeface="Arial" charset="0"/>
          <a:cs typeface="Arial" charset="0"/>
        </a:defRPr>
      </a:lvl2pPr>
      <a:lvl3pPr algn="l" rtl="0" eaLnBrk="1" fontAlgn="base" hangingPunct="1">
        <a:spcBef>
          <a:spcPct val="0"/>
        </a:spcBef>
        <a:spcAft>
          <a:spcPct val="0"/>
        </a:spcAft>
        <a:defRPr sz="3600" b="1">
          <a:solidFill>
            <a:srgbClr val="375D67"/>
          </a:solidFill>
          <a:latin typeface="Arial" charset="0"/>
          <a:cs typeface="Arial" charset="0"/>
        </a:defRPr>
      </a:lvl3pPr>
      <a:lvl4pPr algn="l" rtl="0" eaLnBrk="1" fontAlgn="base" hangingPunct="1">
        <a:spcBef>
          <a:spcPct val="0"/>
        </a:spcBef>
        <a:spcAft>
          <a:spcPct val="0"/>
        </a:spcAft>
        <a:defRPr sz="3600" b="1">
          <a:solidFill>
            <a:srgbClr val="375D67"/>
          </a:solidFill>
          <a:latin typeface="Arial" charset="0"/>
          <a:cs typeface="Arial" charset="0"/>
        </a:defRPr>
      </a:lvl4pPr>
      <a:lvl5pPr algn="l" rtl="0" eaLnBrk="1" fontAlgn="base" hangingPunct="1">
        <a:spcBef>
          <a:spcPct val="0"/>
        </a:spcBef>
        <a:spcAft>
          <a:spcPct val="0"/>
        </a:spcAft>
        <a:defRPr sz="3600" b="1">
          <a:solidFill>
            <a:srgbClr val="375D67"/>
          </a:solidFill>
          <a:latin typeface="Arial" charset="0"/>
          <a:cs typeface="Arial" charset="0"/>
        </a:defRPr>
      </a:lvl5pPr>
      <a:lvl6pPr marL="457200" algn="l" rtl="0" eaLnBrk="1" fontAlgn="base" hangingPunct="1">
        <a:spcBef>
          <a:spcPct val="0"/>
        </a:spcBef>
        <a:spcAft>
          <a:spcPct val="0"/>
        </a:spcAft>
        <a:defRPr sz="3600" b="1">
          <a:solidFill>
            <a:srgbClr val="375D67"/>
          </a:solidFill>
          <a:latin typeface="Arial" charset="0"/>
          <a:cs typeface="Arial" charset="0"/>
        </a:defRPr>
      </a:lvl6pPr>
      <a:lvl7pPr marL="914400" algn="l" rtl="0" eaLnBrk="1" fontAlgn="base" hangingPunct="1">
        <a:spcBef>
          <a:spcPct val="0"/>
        </a:spcBef>
        <a:spcAft>
          <a:spcPct val="0"/>
        </a:spcAft>
        <a:defRPr sz="3600" b="1">
          <a:solidFill>
            <a:srgbClr val="375D67"/>
          </a:solidFill>
          <a:latin typeface="Arial" charset="0"/>
          <a:cs typeface="Arial" charset="0"/>
        </a:defRPr>
      </a:lvl7pPr>
      <a:lvl8pPr marL="1371600" algn="l" rtl="0" eaLnBrk="1" fontAlgn="base" hangingPunct="1">
        <a:spcBef>
          <a:spcPct val="0"/>
        </a:spcBef>
        <a:spcAft>
          <a:spcPct val="0"/>
        </a:spcAft>
        <a:defRPr sz="3600" b="1">
          <a:solidFill>
            <a:srgbClr val="375D67"/>
          </a:solidFill>
          <a:latin typeface="Arial" charset="0"/>
          <a:cs typeface="Arial" charset="0"/>
        </a:defRPr>
      </a:lvl8pPr>
      <a:lvl9pPr marL="1828800" algn="l" rtl="0" eaLnBrk="1" fontAlgn="base" hangingPunct="1">
        <a:spcBef>
          <a:spcPct val="0"/>
        </a:spcBef>
        <a:spcAft>
          <a:spcPct val="0"/>
        </a:spcAft>
        <a:defRPr sz="3600" b="1">
          <a:solidFill>
            <a:srgbClr val="375D67"/>
          </a:solidFill>
          <a:latin typeface="Arial" charset="0"/>
          <a:cs typeface="Arial" charset="0"/>
        </a:defRPr>
      </a:lvl9pPr>
    </p:titleStyle>
    <p:bodyStyle>
      <a:lvl1pPr marL="342900" indent="-342900" algn="l" rtl="0" eaLnBrk="1" fontAlgn="base" hangingPunct="1">
        <a:spcBef>
          <a:spcPct val="20000"/>
        </a:spcBef>
        <a:spcAft>
          <a:spcPct val="0"/>
        </a:spcAft>
        <a:buFont typeface="Arial" charset="0"/>
        <a:buChar char="•"/>
        <a:defRPr sz="28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kr-ustecky.cz/kotlikova-dotace/ds-99776/p1=204744"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mpo-enex.cz/experti/expertlist.aspx" TargetMode="External"/><Relationship Id="rId2" Type="http://schemas.openxmlformats.org/officeDocument/2006/relationships/hyperlink" Target="https://www.sfzp.cz/sekce/815/kotlikove-dotac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kr-ustecky.cz/kotlikova-dotace/ds-99776/p1=204744"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bartosova.m@kr-ustecky.cz" TargetMode="External"/><Relationship Id="rId7" Type="http://schemas.openxmlformats.org/officeDocument/2006/relationships/hyperlink" Target="http://www.kr-ustecky.cz/kotlikova-dotace/ds-99776/p1=204744" TargetMode="External"/><Relationship Id="rId2" Type="http://schemas.openxmlformats.org/officeDocument/2006/relationships/hyperlink" Target="mailto:miler.j@kr-ustecky.cz" TargetMode="External"/><Relationship Id="rId1" Type="http://schemas.openxmlformats.org/officeDocument/2006/relationships/slideLayout" Target="../slideLayouts/slideLayout1.xml"/><Relationship Id="rId6" Type="http://schemas.openxmlformats.org/officeDocument/2006/relationships/hyperlink" Target="mailto:boudnikova.d@kr-ustecky.cz" TargetMode="External"/><Relationship Id="rId5" Type="http://schemas.openxmlformats.org/officeDocument/2006/relationships/hyperlink" Target="mailto:martinkova.e@kr-ustecky.cz" TargetMode="External"/><Relationship Id="rId4" Type="http://schemas.openxmlformats.org/officeDocument/2006/relationships/hyperlink" Target="mailto:haramiova.k@kr-ustecky.cz"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Nadpis 1"/>
          <p:cNvSpPr>
            <a:spLocks noGrp="1"/>
          </p:cNvSpPr>
          <p:nvPr>
            <p:ph type="ctrTitle"/>
          </p:nvPr>
        </p:nvSpPr>
        <p:spPr>
          <a:xfrm>
            <a:off x="467544" y="1844675"/>
            <a:ext cx="8176395" cy="2808461"/>
          </a:xfrm>
        </p:spPr>
        <p:txBody>
          <a:bodyPr/>
          <a:lstStyle/>
          <a:p>
            <a:pPr algn="ctr"/>
            <a:r>
              <a:rPr lang="cs-CZ" sz="4000" dirty="0" smtClean="0">
                <a:solidFill>
                  <a:srgbClr val="0070C0"/>
                </a:solidFill>
              </a:rPr>
              <a:t>Dotační program na výměnu zastaralých zdrojů tepla na pevná paliva </a:t>
            </a:r>
            <a:br>
              <a:rPr lang="cs-CZ" sz="4000" dirty="0" smtClean="0">
                <a:solidFill>
                  <a:srgbClr val="0070C0"/>
                </a:solidFill>
              </a:rPr>
            </a:br>
            <a:r>
              <a:rPr lang="cs-CZ" sz="4000" dirty="0" smtClean="0">
                <a:solidFill>
                  <a:srgbClr val="0070C0"/>
                </a:solidFill>
              </a:rPr>
              <a:t/>
            </a:r>
            <a:br>
              <a:rPr lang="cs-CZ" sz="4000" dirty="0" smtClean="0">
                <a:solidFill>
                  <a:srgbClr val="0070C0"/>
                </a:solidFill>
              </a:rPr>
            </a:br>
            <a:r>
              <a:rPr lang="cs-CZ" sz="4000" dirty="0" smtClean="0">
                <a:solidFill>
                  <a:srgbClr val="0070C0"/>
                </a:solidFill>
              </a:rPr>
              <a:t>KOTLÍKOVÁ DOTACE</a:t>
            </a:r>
            <a:endParaRPr lang="cs-CZ" altLang="cs-CZ" sz="4000" dirty="0" smtClean="0">
              <a:solidFill>
                <a:srgbClr val="0070C0"/>
              </a:solidFill>
              <a:latin typeface="Arial" charset="0"/>
              <a:cs typeface="Arial" charset="0"/>
            </a:endParaRPr>
          </a:p>
        </p:txBody>
      </p:sp>
      <p:sp>
        <p:nvSpPr>
          <p:cNvPr id="3" name="Podnadpis 2"/>
          <p:cNvSpPr>
            <a:spLocks noGrp="1"/>
          </p:cNvSpPr>
          <p:nvPr>
            <p:ph type="subTitle" idx="1"/>
          </p:nvPr>
        </p:nvSpPr>
        <p:spPr>
          <a:xfrm>
            <a:off x="899592" y="5157192"/>
            <a:ext cx="7815783" cy="481608"/>
          </a:xfrm>
        </p:spPr>
        <p:txBody>
          <a:bodyPr rtlCol="0">
            <a:normAutofit/>
          </a:bodyPr>
          <a:lstStyle/>
          <a:p>
            <a:pPr algn="ctr" fontAlgn="auto">
              <a:spcAft>
                <a:spcPts val="0"/>
              </a:spcAft>
              <a:defRPr/>
            </a:pPr>
            <a:r>
              <a:rPr lang="cs-CZ" sz="2000" dirty="0" smtClean="0">
                <a:solidFill>
                  <a:srgbClr val="0070C0"/>
                </a:solidFill>
              </a:rPr>
              <a:t>Informační schůzka pro zástupce obcí Ústeckého kraje</a:t>
            </a:r>
            <a:endParaRPr lang="cs-CZ" sz="2000"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3569" y="1700808"/>
            <a:ext cx="8003232" cy="1440160"/>
          </a:xfrm>
        </p:spPr>
        <p:txBody>
          <a:bodyPr/>
          <a:lstStyle/>
          <a:p>
            <a:pPr fontAlgn="auto">
              <a:spcAft>
                <a:spcPts val="0"/>
              </a:spcAft>
              <a:defRPr/>
            </a:pPr>
            <a:r>
              <a:rPr lang="cs-CZ" sz="2800" dirty="0" smtClean="0">
                <a:solidFill>
                  <a:srgbClr val="0070C0"/>
                </a:solidFill>
              </a:rPr>
              <a:t>16. Výzva Ministerstva životního prostředí </a:t>
            </a:r>
            <a:br>
              <a:rPr lang="cs-CZ" sz="2800" dirty="0" smtClean="0">
                <a:solidFill>
                  <a:srgbClr val="0070C0"/>
                </a:solidFill>
              </a:rPr>
            </a:br>
            <a:r>
              <a:rPr lang="cs-CZ" sz="2000" b="0" dirty="0" smtClean="0">
                <a:solidFill>
                  <a:srgbClr val="0070C0"/>
                </a:solidFill>
              </a:rPr>
              <a:t>Operačního program </a:t>
            </a:r>
            <a:r>
              <a:rPr lang="cs-CZ" altLang="cs-CZ" sz="2000" b="0" dirty="0" smtClean="0">
                <a:solidFill>
                  <a:srgbClr val="0070C0"/>
                </a:solidFill>
                <a:latin typeface="Arial" charset="0"/>
                <a:cs typeface="Arial" charset="0"/>
              </a:rPr>
              <a:t>Životní prostředí 2014 – 2020, P</a:t>
            </a:r>
            <a:r>
              <a:rPr lang="cs-CZ" sz="2000" b="0" dirty="0" smtClean="0">
                <a:solidFill>
                  <a:srgbClr val="0070C0"/>
                </a:solidFill>
              </a:rPr>
              <a:t>rioritní osa 2, Specifický cíl 2.1</a:t>
            </a:r>
            <a:endParaRPr lang="cs-CZ" sz="2000" b="0" dirty="0">
              <a:solidFill>
                <a:srgbClr val="0070C0"/>
              </a:solidFill>
            </a:endParaRPr>
          </a:p>
        </p:txBody>
      </p:sp>
      <p:sp>
        <p:nvSpPr>
          <p:cNvPr id="3" name="Zástupný symbol pro obsah 2"/>
          <p:cNvSpPr>
            <a:spLocks noGrp="1"/>
          </p:cNvSpPr>
          <p:nvPr>
            <p:ph idx="1"/>
          </p:nvPr>
        </p:nvSpPr>
        <p:spPr>
          <a:xfrm>
            <a:off x="755577" y="3068960"/>
            <a:ext cx="7931224" cy="3057203"/>
          </a:xfrm>
        </p:spPr>
        <p:txBody>
          <a:bodyPr/>
          <a:lstStyle/>
          <a:p>
            <a:pPr>
              <a:lnSpc>
                <a:spcPct val="150000"/>
              </a:lnSpc>
            </a:pPr>
            <a:r>
              <a:rPr lang="cs-CZ" sz="1800" dirty="0" smtClean="0"/>
              <a:t>Dotace jsou  poskytovány na území celé České republiky</a:t>
            </a:r>
          </a:p>
          <a:p>
            <a:pPr>
              <a:lnSpc>
                <a:spcPct val="150000"/>
              </a:lnSpc>
            </a:pPr>
            <a:r>
              <a:rPr lang="cs-CZ" altLang="cs-CZ" sz="1800" b="1" dirty="0" smtClean="0">
                <a:solidFill>
                  <a:srgbClr val="0070C0"/>
                </a:solidFill>
                <a:latin typeface="Arial" charset="0"/>
                <a:cs typeface="Arial" charset="0"/>
              </a:rPr>
              <a:t>Celkový cíl: </a:t>
            </a:r>
            <a:r>
              <a:rPr lang="cs-CZ" altLang="cs-CZ" sz="1800" dirty="0" smtClean="0">
                <a:latin typeface="Arial" charset="0"/>
                <a:cs typeface="Arial" charset="0"/>
              </a:rPr>
              <a:t>vyměnit 80 tisíc kotlů v ČR </a:t>
            </a:r>
          </a:p>
          <a:p>
            <a:pPr>
              <a:lnSpc>
                <a:spcPct val="150000"/>
              </a:lnSpc>
            </a:pPr>
            <a:r>
              <a:rPr lang="cs-CZ" altLang="cs-CZ" sz="1800" b="1" dirty="0" smtClean="0">
                <a:solidFill>
                  <a:srgbClr val="0070C0"/>
                </a:solidFill>
                <a:latin typeface="Arial" charset="0"/>
                <a:cs typeface="Arial" charset="0"/>
              </a:rPr>
              <a:t>Milník do konce roku 2018: </a:t>
            </a:r>
            <a:r>
              <a:rPr lang="cs-CZ" altLang="cs-CZ" sz="1800" dirty="0" smtClean="0">
                <a:latin typeface="Arial" charset="0"/>
                <a:cs typeface="Arial" charset="0"/>
              </a:rPr>
              <a:t>20 tisíc kotlů v ČR, </a:t>
            </a:r>
          </a:p>
          <a:p>
            <a:pPr algn="just">
              <a:lnSpc>
                <a:spcPct val="150000"/>
              </a:lnSpc>
            </a:pPr>
            <a:r>
              <a:rPr lang="cs-CZ" altLang="cs-CZ" sz="1800" dirty="0" smtClean="0">
                <a:latin typeface="Arial" charset="0"/>
                <a:cs typeface="Arial" charset="0"/>
              </a:rPr>
              <a:t>Podpora bude poskytována pouze na zdroje tepla specifikované v programovém dokumentu OPŽP 2014 – 2020, tj. na zdroje, které splňují požadavky směrnice Evropského parlamentu a Rady 2009/125/ES (EKODESIGN) a jejích prováděcích předpisů</a:t>
            </a:r>
          </a:p>
          <a:p>
            <a:endParaRPr lang="cs-CZ" sz="2000" dirty="0" smtClean="0"/>
          </a:p>
          <a:p>
            <a:endParaRPr lang="cs-CZ"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Nadpis 1"/>
          <p:cNvSpPr>
            <a:spLocks noGrp="1"/>
          </p:cNvSpPr>
          <p:nvPr>
            <p:ph type="title"/>
          </p:nvPr>
        </p:nvSpPr>
        <p:spPr>
          <a:xfrm>
            <a:off x="467544" y="1628800"/>
            <a:ext cx="8219257" cy="720080"/>
          </a:xfrm>
        </p:spPr>
        <p:txBody>
          <a:bodyPr/>
          <a:lstStyle/>
          <a:p>
            <a:pPr marL="342900" indent="-342900">
              <a:lnSpc>
                <a:spcPct val="150000"/>
              </a:lnSpc>
              <a:spcBef>
                <a:spcPct val="20000"/>
              </a:spcBef>
            </a:pPr>
            <a:r>
              <a:rPr lang="cs-CZ" altLang="cs-CZ" sz="2400" dirty="0" smtClean="0">
                <a:solidFill>
                  <a:srgbClr val="0070C0"/>
                </a:solidFill>
                <a:latin typeface="Arial" charset="0"/>
                <a:cs typeface="Arial" charset="0"/>
              </a:rPr>
              <a:t/>
            </a:r>
            <a:br>
              <a:rPr lang="cs-CZ" altLang="cs-CZ" sz="2400" dirty="0" smtClean="0">
                <a:solidFill>
                  <a:srgbClr val="0070C0"/>
                </a:solidFill>
                <a:latin typeface="Arial" charset="0"/>
                <a:cs typeface="Arial" charset="0"/>
              </a:rPr>
            </a:br>
            <a:r>
              <a:rPr lang="cs-CZ" altLang="cs-CZ" dirty="0" smtClean="0">
                <a:solidFill>
                  <a:srgbClr val="0070C0"/>
                </a:solidFill>
                <a:latin typeface="Arial" charset="0"/>
                <a:cs typeface="Arial" charset="0"/>
              </a:rPr>
              <a:t> </a:t>
            </a:r>
            <a:r>
              <a:rPr lang="cs-CZ" altLang="cs-CZ" sz="2800" dirty="0" smtClean="0">
                <a:solidFill>
                  <a:srgbClr val="0070C0"/>
                </a:solidFill>
                <a:latin typeface="Arial" charset="0"/>
                <a:cs typeface="Arial" charset="0"/>
              </a:rPr>
              <a:t>Cíle podpory Ústeckého kraje </a:t>
            </a:r>
            <a:br>
              <a:rPr lang="cs-CZ" altLang="cs-CZ" sz="2800" dirty="0" smtClean="0">
                <a:solidFill>
                  <a:srgbClr val="0070C0"/>
                </a:solidFill>
                <a:latin typeface="Arial" charset="0"/>
                <a:cs typeface="Arial" charset="0"/>
              </a:rPr>
            </a:br>
            <a:endParaRPr lang="cs-CZ" altLang="cs-CZ" sz="2800" dirty="0" smtClean="0">
              <a:latin typeface="Arial" charset="0"/>
              <a:cs typeface="Arial" charset="0"/>
            </a:endParaRPr>
          </a:p>
        </p:txBody>
      </p:sp>
      <p:sp>
        <p:nvSpPr>
          <p:cNvPr id="3" name="Zástupný symbol pro obsah 2"/>
          <p:cNvSpPr>
            <a:spLocks noGrp="1"/>
          </p:cNvSpPr>
          <p:nvPr>
            <p:ph idx="1"/>
          </p:nvPr>
        </p:nvSpPr>
        <p:spPr>
          <a:xfrm>
            <a:off x="611560" y="2420888"/>
            <a:ext cx="8147249" cy="3960440"/>
          </a:xfrm>
        </p:spPr>
        <p:txBody>
          <a:bodyPr/>
          <a:lstStyle/>
          <a:p>
            <a:pPr lvl="0">
              <a:lnSpc>
                <a:spcPct val="150000"/>
              </a:lnSpc>
            </a:pPr>
            <a:r>
              <a:rPr lang="cs-CZ" altLang="cs-CZ" sz="2400" b="1" dirty="0" smtClean="0">
                <a:latin typeface="Arial" charset="0"/>
                <a:cs typeface="Arial" charset="0"/>
              </a:rPr>
              <a:t>vyměnit </a:t>
            </a:r>
            <a:r>
              <a:rPr lang="cs-CZ" altLang="cs-CZ" sz="2400" b="1" dirty="0" smtClean="0">
                <a:solidFill>
                  <a:srgbClr val="FF0000"/>
                </a:solidFill>
                <a:latin typeface="Arial" charset="0"/>
                <a:cs typeface="Arial" charset="0"/>
              </a:rPr>
              <a:t>1 080 kotlů</a:t>
            </a:r>
          </a:p>
          <a:p>
            <a:pPr lvl="0">
              <a:lnSpc>
                <a:spcPct val="150000"/>
              </a:lnSpc>
            </a:pPr>
            <a:r>
              <a:rPr lang="cs-CZ" altLang="cs-CZ" sz="1800" dirty="0" smtClean="0">
                <a:latin typeface="Arial" charset="0"/>
                <a:cs typeface="Arial" charset="0"/>
              </a:rPr>
              <a:t>zlepšit ovzduší </a:t>
            </a:r>
            <a:r>
              <a:rPr lang="cs-CZ" sz="1800" dirty="0" smtClean="0"/>
              <a:t>snížením emisí znečišťujících látek z lokálních zdrojů vytápění </a:t>
            </a:r>
            <a:r>
              <a:rPr lang="cs-CZ" altLang="cs-CZ" sz="1800" dirty="0" smtClean="0">
                <a:latin typeface="Arial" charset="0"/>
                <a:cs typeface="Arial" charset="0"/>
              </a:rPr>
              <a:t> zejména v malých obcích</a:t>
            </a:r>
          </a:p>
          <a:p>
            <a:pPr>
              <a:lnSpc>
                <a:spcPct val="150000"/>
              </a:lnSpc>
            </a:pPr>
            <a:r>
              <a:rPr lang="cs-CZ" sz="1800" dirty="0" smtClean="0"/>
              <a:t>Dílčí projekty </a:t>
            </a:r>
            <a:r>
              <a:rPr lang="cs-CZ" sz="2000" b="1" dirty="0" smtClean="0"/>
              <a:t>fyzických osob </a:t>
            </a:r>
            <a:r>
              <a:rPr lang="cs-CZ" sz="1800" dirty="0" smtClean="0"/>
              <a:t>mohou být realizovány pouze </a:t>
            </a:r>
            <a:r>
              <a:rPr lang="cs-CZ" sz="2000" dirty="0" smtClean="0"/>
              <a:t>v </a:t>
            </a:r>
            <a:r>
              <a:rPr lang="cs-CZ" sz="2000" b="1" dirty="0" smtClean="0"/>
              <a:t>rodinných domech</a:t>
            </a:r>
            <a:r>
              <a:rPr lang="cs-CZ" sz="1800" dirty="0" smtClean="0"/>
              <a:t>, kde budou </a:t>
            </a:r>
            <a:r>
              <a:rPr lang="cs-CZ" sz="2000" b="1" dirty="0" smtClean="0"/>
              <a:t>současně provedena alespoň minimální opatření </a:t>
            </a:r>
            <a:r>
              <a:rPr lang="cs-CZ" sz="1800" dirty="0" smtClean="0"/>
              <a:t>vedoucí ke snížení energetické náročnosti rodinného domu a stávající rodinný dům </a:t>
            </a:r>
            <a:r>
              <a:rPr lang="cs-CZ" sz="2000" b="1" dirty="0" smtClean="0"/>
              <a:t>je již vytápěn převážně kotlem na pevná paliva</a:t>
            </a:r>
            <a:r>
              <a:rPr lang="cs-CZ" sz="1800" b="1" dirty="0" smtClean="0"/>
              <a:t> </a:t>
            </a:r>
            <a:r>
              <a:rPr lang="cs-CZ" sz="1800" dirty="0" smtClean="0"/>
              <a:t>a je </a:t>
            </a:r>
            <a:r>
              <a:rPr lang="cs-CZ" sz="2000" b="1" dirty="0" smtClean="0"/>
              <a:t>napojen na otopnou soustavu</a:t>
            </a:r>
            <a:r>
              <a:rPr lang="cs-CZ" sz="1800" dirty="0" smtClean="0"/>
              <a:t>.  </a:t>
            </a:r>
          </a:p>
          <a:p>
            <a:pPr lvl="0">
              <a:lnSpc>
                <a:spcPct val="150000"/>
              </a:lnSpc>
            </a:pPr>
            <a:endParaRPr lang="cs-CZ" sz="18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27583" y="1785938"/>
            <a:ext cx="7859217" cy="994990"/>
          </a:xfrm>
        </p:spPr>
        <p:txBody>
          <a:bodyPr/>
          <a:lstStyle/>
          <a:p>
            <a:pPr marL="342900" lvl="0" indent="-342900">
              <a:lnSpc>
                <a:spcPct val="150000"/>
              </a:lnSpc>
              <a:spcBef>
                <a:spcPct val="20000"/>
              </a:spcBef>
            </a:pPr>
            <a:r>
              <a:rPr lang="cs-CZ" altLang="cs-CZ" sz="2800" dirty="0" smtClean="0">
                <a:solidFill>
                  <a:srgbClr val="0070C0"/>
                </a:solidFill>
                <a:latin typeface="Arial" charset="0"/>
                <a:ea typeface="+mn-ea"/>
                <a:cs typeface="Arial" charset="0"/>
              </a:rPr>
              <a:t>Územní rozdělení </a:t>
            </a:r>
            <a:endParaRPr lang="cs-CZ" dirty="0"/>
          </a:p>
        </p:txBody>
      </p:sp>
      <p:sp>
        <p:nvSpPr>
          <p:cNvPr id="3" name="Zástupný symbol pro obsah 2"/>
          <p:cNvSpPr>
            <a:spLocks noGrp="1"/>
          </p:cNvSpPr>
          <p:nvPr>
            <p:ph idx="1"/>
          </p:nvPr>
        </p:nvSpPr>
        <p:spPr>
          <a:xfrm>
            <a:off x="827584" y="2996953"/>
            <a:ext cx="7859217" cy="3129210"/>
          </a:xfrm>
        </p:spPr>
        <p:txBody>
          <a:bodyPr/>
          <a:lstStyle/>
          <a:p>
            <a:pPr>
              <a:lnSpc>
                <a:spcPct val="150000"/>
              </a:lnSpc>
            </a:pPr>
            <a:r>
              <a:rPr lang="cs-CZ" altLang="cs-CZ" sz="1800" dirty="0" smtClean="0">
                <a:solidFill>
                  <a:prstClr val="black"/>
                </a:solidFill>
                <a:latin typeface="Arial" charset="0"/>
                <a:cs typeface="Arial" charset="0"/>
              </a:rPr>
              <a:t>D</a:t>
            </a:r>
            <a:r>
              <a:rPr lang="cs-CZ" sz="1800" dirty="0" smtClean="0">
                <a:solidFill>
                  <a:prstClr val="black"/>
                </a:solidFill>
              </a:rPr>
              <a:t>otace jsou  poskytovány na celém území Ústeckého kraje</a:t>
            </a:r>
          </a:p>
          <a:p>
            <a:pPr>
              <a:lnSpc>
                <a:spcPct val="150000"/>
              </a:lnSpc>
            </a:pPr>
            <a:endParaRPr lang="cs-CZ" sz="1800" dirty="0" smtClean="0">
              <a:solidFill>
                <a:prstClr val="black"/>
              </a:solidFill>
            </a:endParaRPr>
          </a:p>
          <a:p>
            <a:pPr>
              <a:lnSpc>
                <a:spcPct val="150000"/>
              </a:lnSpc>
            </a:pPr>
            <a:r>
              <a:rPr lang="cs-CZ" sz="1800" dirty="0" smtClean="0">
                <a:solidFill>
                  <a:prstClr val="black"/>
                </a:solidFill>
              </a:rPr>
              <a:t> v obcích, které jsou Střednědobou strategií zlepšení kvality ovzduší v ČR určeny jako </a:t>
            </a:r>
            <a:r>
              <a:rPr lang="cs-CZ" sz="1800" b="1" dirty="0" smtClean="0">
                <a:solidFill>
                  <a:prstClr val="black"/>
                </a:solidFill>
              </a:rPr>
              <a:t>prioritní území </a:t>
            </a:r>
            <a:r>
              <a:rPr lang="cs-CZ" sz="1800" dirty="0" smtClean="0">
                <a:solidFill>
                  <a:prstClr val="black"/>
                </a:solidFill>
              </a:rPr>
              <a:t>– je podpora </a:t>
            </a:r>
            <a:r>
              <a:rPr lang="cs-CZ" sz="1800" b="1" dirty="0" smtClean="0">
                <a:solidFill>
                  <a:prstClr val="black"/>
                </a:solidFill>
              </a:rPr>
              <a:t>navýšena o 5 %. </a:t>
            </a:r>
          </a:p>
          <a:p>
            <a:pPr>
              <a:lnSpc>
                <a:spcPct val="150000"/>
              </a:lnSpc>
            </a:pPr>
            <a:r>
              <a:rPr lang="cs-CZ" sz="1800" dirty="0" smtClean="0">
                <a:solidFill>
                  <a:prstClr val="black"/>
                </a:solidFill>
              </a:rPr>
              <a:t>Seznam prioritních měst naleznete na stránkách Ústeckého kraje </a:t>
            </a:r>
            <a:r>
              <a:rPr lang="cs-CZ" sz="1800" dirty="0" smtClean="0">
                <a:solidFill>
                  <a:prstClr val="black"/>
                </a:solidFill>
                <a:hlinkClick r:id="rId2"/>
              </a:rPr>
              <a:t>http://www.</a:t>
            </a:r>
            <a:r>
              <a:rPr lang="cs-CZ" sz="1800" dirty="0" err="1" smtClean="0">
                <a:solidFill>
                  <a:prstClr val="black"/>
                </a:solidFill>
                <a:hlinkClick r:id="rId2"/>
              </a:rPr>
              <a:t>kr</a:t>
            </a:r>
            <a:r>
              <a:rPr lang="cs-CZ" sz="1800" dirty="0" smtClean="0">
                <a:solidFill>
                  <a:prstClr val="black"/>
                </a:solidFill>
                <a:hlinkClick r:id="rId2"/>
              </a:rPr>
              <a:t>-</a:t>
            </a:r>
            <a:r>
              <a:rPr lang="cs-CZ" sz="1800" dirty="0" err="1" smtClean="0">
                <a:solidFill>
                  <a:prstClr val="black"/>
                </a:solidFill>
                <a:hlinkClick r:id="rId2"/>
              </a:rPr>
              <a:t>ustecky.cz</a:t>
            </a:r>
            <a:r>
              <a:rPr lang="cs-CZ" sz="1800" dirty="0" smtClean="0">
                <a:solidFill>
                  <a:prstClr val="black"/>
                </a:solidFill>
                <a:hlinkClick r:id="rId2"/>
              </a:rPr>
              <a:t>/</a:t>
            </a:r>
            <a:r>
              <a:rPr lang="cs-CZ" sz="1800" dirty="0" err="1" smtClean="0">
                <a:solidFill>
                  <a:prstClr val="black"/>
                </a:solidFill>
                <a:hlinkClick r:id="rId2"/>
              </a:rPr>
              <a:t>kotlikova</a:t>
            </a:r>
            <a:r>
              <a:rPr lang="cs-CZ" sz="1800" dirty="0" smtClean="0">
                <a:solidFill>
                  <a:prstClr val="black"/>
                </a:solidFill>
                <a:hlinkClick r:id="rId2"/>
              </a:rPr>
              <a:t>-dotace/</a:t>
            </a:r>
            <a:r>
              <a:rPr lang="cs-CZ" sz="1800" dirty="0" err="1" smtClean="0">
                <a:solidFill>
                  <a:prstClr val="black"/>
                </a:solidFill>
                <a:hlinkClick r:id="rId2"/>
              </a:rPr>
              <a:t>ds</a:t>
            </a:r>
            <a:r>
              <a:rPr lang="cs-CZ" sz="1800" dirty="0" smtClean="0">
                <a:solidFill>
                  <a:prstClr val="black"/>
                </a:solidFill>
                <a:hlinkClick r:id="rId2"/>
              </a:rPr>
              <a:t>-99776/p1=204744</a:t>
            </a:r>
            <a:r>
              <a:rPr lang="cs-CZ" sz="1800" dirty="0" smtClean="0">
                <a:solidFill>
                  <a:prstClr val="black"/>
                </a:solidFill>
              </a:rPr>
              <a:t> </a:t>
            </a:r>
            <a:r>
              <a:rPr lang="cs-CZ" dirty="0" smtClean="0">
                <a:solidFill>
                  <a:prstClr val="black"/>
                </a:solidFill>
              </a:rPr>
              <a:t/>
            </a:r>
            <a:br>
              <a:rPr lang="cs-CZ" dirty="0" smtClean="0">
                <a:solidFill>
                  <a:prstClr val="black"/>
                </a:solidFill>
              </a:rPr>
            </a:br>
            <a:endParaRPr lang="cs-CZ"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Zástupný symbol pro obsah 2"/>
          <p:cNvSpPr>
            <a:spLocks noGrp="1"/>
          </p:cNvSpPr>
          <p:nvPr>
            <p:ph idx="1"/>
          </p:nvPr>
        </p:nvSpPr>
        <p:spPr>
          <a:xfrm>
            <a:off x="467544" y="1772816"/>
            <a:ext cx="8219257" cy="4896544"/>
          </a:xfrm>
        </p:spPr>
        <p:txBody>
          <a:bodyPr/>
          <a:lstStyle/>
          <a:p>
            <a:pPr algn="just" eaLnBrk="1" hangingPunct="1">
              <a:buNone/>
            </a:pPr>
            <a:r>
              <a:rPr lang="cs-CZ" altLang="cs-CZ" b="1" dirty="0" smtClean="0">
                <a:solidFill>
                  <a:srgbClr val="0070C0"/>
                </a:solidFill>
                <a:latin typeface="Arial" charset="0"/>
                <a:cs typeface="Arial" charset="0"/>
              </a:rPr>
              <a:t>Předmět podpory: </a:t>
            </a:r>
          </a:p>
          <a:p>
            <a:pPr algn="ctr" eaLnBrk="1" hangingPunct="1">
              <a:buNone/>
            </a:pPr>
            <a:r>
              <a:rPr lang="cs-CZ" altLang="cs-CZ" sz="2000" dirty="0" smtClean="0">
                <a:latin typeface="Arial" charset="0"/>
                <a:cs typeface="Arial" charset="0"/>
              </a:rPr>
              <a:t>Výměna </a:t>
            </a:r>
            <a:r>
              <a:rPr lang="cs-CZ" altLang="cs-CZ" sz="2000" b="1" dirty="0" smtClean="0">
                <a:solidFill>
                  <a:srgbClr val="FF0000"/>
                </a:solidFill>
                <a:latin typeface="Arial" charset="0"/>
                <a:cs typeface="Arial" charset="0"/>
              </a:rPr>
              <a:t>zdrojů tepla na pevná paliva s ručním přikládáním </a:t>
            </a:r>
            <a:r>
              <a:rPr lang="cs-CZ" altLang="cs-CZ" sz="2000" dirty="0" smtClean="0">
                <a:latin typeface="Arial" charset="0"/>
                <a:cs typeface="Arial" charset="0"/>
              </a:rPr>
              <a:t>za:</a:t>
            </a:r>
          </a:p>
          <a:p>
            <a:pPr algn="just" eaLnBrk="1" hangingPunct="1"/>
            <a:r>
              <a:rPr lang="cs-CZ" altLang="cs-CZ" sz="1800" b="1" dirty="0" smtClean="0">
                <a:latin typeface="Arial" charset="0"/>
                <a:cs typeface="Arial" charset="0"/>
              </a:rPr>
              <a:t>tepelné čerpadlo</a:t>
            </a:r>
          </a:p>
          <a:p>
            <a:pPr algn="just" eaLnBrk="1" hangingPunct="1"/>
            <a:r>
              <a:rPr lang="cs-CZ" altLang="cs-CZ" sz="1800" b="1" dirty="0" smtClean="0">
                <a:latin typeface="Arial" charset="0"/>
                <a:cs typeface="Arial" charset="0"/>
              </a:rPr>
              <a:t>kotel na pevná paliva</a:t>
            </a:r>
          </a:p>
          <a:p>
            <a:pPr algn="just" eaLnBrk="1" hangingPunct="1"/>
            <a:r>
              <a:rPr lang="cs-CZ" altLang="cs-CZ" sz="1800" b="1" dirty="0" smtClean="0">
                <a:latin typeface="Arial" charset="0"/>
                <a:cs typeface="Arial" charset="0"/>
              </a:rPr>
              <a:t>plynový kondenzační kotel</a:t>
            </a:r>
          </a:p>
          <a:p>
            <a:pPr algn="just" eaLnBrk="1" hangingPunct="1"/>
            <a:r>
              <a:rPr lang="cs-CZ" altLang="cs-CZ" sz="1800" b="1" dirty="0" smtClean="0">
                <a:latin typeface="Arial" charset="0"/>
                <a:cs typeface="Arial" charset="0"/>
              </a:rPr>
              <a:t>otopná soustava a akumulační nádoba </a:t>
            </a:r>
            <a:r>
              <a:rPr lang="cs-CZ" altLang="cs-CZ" sz="1800" dirty="0" smtClean="0">
                <a:latin typeface="Arial" charset="0"/>
                <a:cs typeface="Arial" charset="0"/>
              </a:rPr>
              <a:t>(kotel ruční přikládání)</a:t>
            </a:r>
          </a:p>
          <a:p>
            <a:pPr algn="just" eaLnBrk="1" hangingPunct="1"/>
            <a:r>
              <a:rPr lang="cs-CZ" altLang="cs-CZ" sz="1800" b="1" dirty="0" smtClean="0">
                <a:latin typeface="Arial" charset="0"/>
                <a:cs typeface="Arial" charset="0"/>
              </a:rPr>
              <a:t>instalace solárně-termických soustav pro přitápění nebo přípravu teplé vody </a:t>
            </a:r>
            <a:r>
              <a:rPr lang="cs-CZ" altLang="cs-CZ" sz="1800" dirty="0" smtClean="0">
                <a:latin typeface="Arial" charset="0"/>
                <a:cs typeface="Arial" charset="0"/>
              </a:rPr>
              <a:t>(ale pouze v kombinaci s výměnou zdroje tepla pro vytápění - kotel na pevná paliva, tepelné čerpadlo nebo plynový kondenzační kotel)</a:t>
            </a:r>
          </a:p>
          <a:p>
            <a:pPr marL="0" indent="0" algn="just" eaLnBrk="1" hangingPunct="1">
              <a:buNone/>
            </a:pPr>
            <a:endParaRPr lang="cs-CZ" altLang="cs-CZ" sz="1800" dirty="0" smtClean="0">
              <a:latin typeface="Arial" charset="0"/>
              <a:cs typeface="Arial" charset="0"/>
            </a:endParaRPr>
          </a:p>
          <a:p>
            <a:pPr algn="just">
              <a:buNone/>
            </a:pPr>
            <a:r>
              <a:rPr lang="cs-CZ" altLang="cs-CZ" sz="2000" dirty="0" smtClean="0">
                <a:latin typeface="Arial" charset="0"/>
                <a:cs typeface="Arial" charset="0"/>
              </a:rPr>
              <a:t>	a současně tzv. </a:t>
            </a:r>
            <a:r>
              <a:rPr lang="cs-CZ" altLang="cs-CZ" sz="2000" b="1" dirty="0" err="1" smtClean="0">
                <a:solidFill>
                  <a:srgbClr val="FF0000"/>
                </a:solidFill>
                <a:latin typeface="Arial" charset="0"/>
                <a:cs typeface="Arial" charset="0"/>
              </a:rPr>
              <a:t>Mikroenergetické</a:t>
            </a:r>
            <a:r>
              <a:rPr lang="cs-CZ" altLang="cs-CZ" sz="2000" b="1" dirty="0" smtClean="0">
                <a:solidFill>
                  <a:srgbClr val="FF0000"/>
                </a:solidFill>
                <a:latin typeface="Arial" charset="0"/>
                <a:cs typeface="Arial" charset="0"/>
              </a:rPr>
              <a:t> opatření </a:t>
            </a:r>
          </a:p>
          <a:p>
            <a:pPr marL="0" indent="0" algn="just">
              <a:buNone/>
            </a:pPr>
            <a:r>
              <a:rPr lang="cs-CZ" altLang="cs-CZ" sz="1800" dirty="0" smtClean="0">
                <a:latin typeface="Arial" charset="0"/>
                <a:cs typeface="Arial" charset="0"/>
              </a:rPr>
              <a:t> (opatření vedoucí ke snížení energetické náročnosti rodinného domu, pokud nemá rodinný dům klasifikaci třídy energetické náročnosti budovy min. „C“ nebo současně na realizaci opatření vedoucích ke snížení energetické náročnosti budovy žádáno v programu Nová zelená úsporám).</a:t>
            </a:r>
            <a:endParaRPr lang="cs-CZ" altLang="cs-CZ" sz="1800" b="1"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11560" y="1785938"/>
            <a:ext cx="8075241" cy="994990"/>
          </a:xfrm>
        </p:spPr>
        <p:txBody>
          <a:bodyPr/>
          <a:lstStyle/>
          <a:p>
            <a:r>
              <a:rPr lang="cs-CZ" sz="2400" dirty="0" err="1" smtClean="0">
                <a:solidFill>
                  <a:srgbClr val="0070C0"/>
                </a:solidFill>
              </a:rPr>
              <a:t>Mikroenergetické</a:t>
            </a:r>
            <a:r>
              <a:rPr lang="cs-CZ" sz="2400" dirty="0" smtClean="0">
                <a:solidFill>
                  <a:srgbClr val="0070C0"/>
                </a:solidFill>
              </a:rPr>
              <a:t> opatření </a:t>
            </a:r>
            <a:br>
              <a:rPr lang="cs-CZ" sz="2400" dirty="0" smtClean="0">
                <a:solidFill>
                  <a:srgbClr val="0070C0"/>
                </a:solidFill>
              </a:rPr>
            </a:br>
            <a:r>
              <a:rPr lang="cs-CZ" sz="1800" b="0" dirty="0" smtClean="0">
                <a:solidFill>
                  <a:schemeClr val="tx1"/>
                </a:solidFill>
              </a:rPr>
              <a:t>(Technické opatření vedoucí ke snížení energetické náročnosti rodinného domu provedené </a:t>
            </a:r>
            <a:r>
              <a:rPr lang="cs-CZ" sz="1800" dirty="0" smtClean="0">
                <a:solidFill>
                  <a:schemeClr val="tx1"/>
                </a:solidFill>
              </a:rPr>
              <a:t>na základě doporučení energetického specialisty</a:t>
            </a:r>
            <a:r>
              <a:rPr lang="cs-CZ" sz="1800" b="0" dirty="0" smtClean="0">
                <a:solidFill>
                  <a:schemeClr val="tx1"/>
                </a:solidFill>
              </a:rPr>
              <a:t>. )</a:t>
            </a:r>
            <a:endParaRPr lang="cs-CZ" sz="1800" b="0" dirty="0">
              <a:solidFill>
                <a:schemeClr val="tx1"/>
              </a:solidFill>
            </a:endParaRPr>
          </a:p>
        </p:txBody>
      </p:sp>
      <p:sp>
        <p:nvSpPr>
          <p:cNvPr id="3" name="Zástupný symbol pro obsah 2"/>
          <p:cNvSpPr>
            <a:spLocks noGrp="1"/>
          </p:cNvSpPr>
          <p:nvPr>
            <p:ph idx="1"/>
          </p:nvPr>
        </p:nvSpPr>
        <p:spPr>
          <a:xfrm>
            <a:off x="539552" y="2780928"/>
            <a:ext cx="8136905" cy="3816424"/>
          </a:xfrm>
        </p:spPr>
        <p:txBody>
          <a:bodyPr/>
          <a:lstStyle/>
          <a:p>
            <a:pPr marL="0" indent="0">
              <a:buNone/>
            </a:pPr>
            <a:r>
              <a:rPr lang="cs-CZ" sz="1600" dirty="0" smtClean="0"/>
              <a:t>1. Zateplení střechy nebo půdních prostor</a:t>
            </a:r>
          </a:p>
          <a:p>
            <a:pPr marL="0" indent="0">
              <a:buNone/>
            </a:pPr>
            <a:r>
              <a:rPr lang="cs-CZ" sz="1600" dirty="0" smtClean="0"/>
              <a:t>2. Zateplení stropu sklepních prostor nebo podlahy</a:t>
            </a:r>
          </a:p>
          <a:p>
            <a:pPr marL="0" indent="0">
              <a:buNone/>
            </a:pPr>
            <a:r>
              <a:rPr lang="cs-CZ" sz="1600" dirty="0" smtClean="0"/>
              <a:t>3. Dílčí zateplení dalších konstrukcí (např. severní fasáda apod.)</a:t>
            </a:r>
          </a:p>
          <a:p>
            <a:pPr marL="0" indent="0">
              <a:buNone/>
            </a:pPr>
            <a:r>
              <a:rPr lang="cs-CZ" sz="1600" dirty="0" smtClean="0"/>
              <a:t>4. Oprava fasády, např. prasklin a dalších poruch fasády – eliminace</a:t>
            </a:r>
          </a:p>
          <a:p>
            <a:pPr marL="0" indent="0">
              <a:buNone/>
            </a:pPr>
            <a:r>
              <a:rPr lang="cs-CZ" sz="1600" dirty="0" smtClean="0"/>
              <a:t>   tepelných mostů</a:t>
            </a:r>
          </a:p>
          <a:p>
            <a:pPr marL="0" indent="0">
              <a:buNone/>
            </a:pPr>
            <a:r>
              <a:rPr lang="cs-CZ" sz="1600" dirty="0" smtClean="0"/>
              <a:t>5. Oddělení vytápěného prostoru rodinného domu od venkovního  </a:t>
            </a:r>
          </a:p>
          <a:p>
            <a:pPr marL="0" indent="0">
              <a:buNone/>
            </a:pPr>
            <a:r>
              <a:rPr lang="cs-CZ" sz="1600" dirty="0"/>
              <a:t> </a:t>
            </a:r>
            <a:r>
              <a:rPr lang="cs-CZ" sz="1600" dirty="0" smtClean="0"/>
              <a:t>  (např. zádveří)</a:t>
            </a:r>
          </a:p>
          <a:p>
            <a:pPr marL="0" indent="0">
              <a:buNone/>
            </a:pPr>
            <a:r>
              <a:rPr lang="cs-CZ" sz="1600" dirty="0" smtClean="0"/>
              <a:t>6. Dílčí výměna oken</a:t>
            </a:r>
          </a:p>
          <a:p>
            <a:pPr marL="0" indent="0">
              <a:buNone/>
            </a:pPr>
            <a:r>
              <a:rPr lang="cs-CZ" sz="1600" dirty="0" smtClean="0"/>
              <a:t>7. Výměna vstupních a balkonových dveří</a:t>
            </a:r>
          </a:p>
          <a:p>
            <a:pPr marL="0" indent="0">
              <a:buNone/>
            </a:pPr>
            <a:r>
              <a:rPr lang="cs-CZ" sz="1600" dirty="0" smtClean="0"/>
              <a:t>8. Instalace těsnění oken a dveří, dodatečná montáž prahů vstupních    </a:t>
            </a:r>
          </a:p>
          <a:p>
            <a:pPr marL="0" indent="0">
              <a:buNone/>
            </a:pPr>
            <a:r>
              <a:rPr lang="cs-CZ" sz="1600" dirty="0"/>
              <a:t> </a:t>
            </a:r>
            <a:r>
              <a:rPr lang="cs-CZ" sz="1600" dirty="0" smtClean="0"/>
              <a:t>  dveří</a:t>
            </a:r>
          </a:p>
          <a:p>
            <a:pPr marL="0" indent="0">
              <a:buNone/>
            </a:pPr>
            <a:r>
              <a:rPr lang="cs-CZ" sz="1600" dirty="0" smtClean="0"/>
              <a:t>9. Výměna zasklení starších oken za izolační dvojskla</a:t>
            </a:r>
            <a:endParaRPr lang="cs-CZ" sz="1600" dirty="0"/>
          </a:p>
        </p:txBody>
      </p:sp>
    </p:spTree>
    <p:extLst>
      <p:ext uri="{BB962C8B-B14F-4D97-AF65-F5344CB8AC3E}">
        <p14:creationId xmlns:p14="http://schemas.microsoft.com/office/powerpoint/2010/main" xmlns="" val="15897508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3568" y="1700808"/>
            <a:ext cx="7979271" cy="792088"/>
          </a:xfrm>
        </p:spPr>
        <p:txBody>
          <a:bodyPr/>
          <a:lstStyle/>
          <a:p>
            <a:r>
              <a:rPr lang="cs-CZ" sz="2400" dirty="0" smtClean="0">
                <a:solidFill>
                  <a:srgbClr val="0070C0"/>
                </a:solidFill>
              </a:rPr>
              <a:t>Výše podpory:</a:t>
            </a:r>
            <a:br>
              <a:rPr lang="cs-CZ" sz="2400" dirty="0" smtClean="0">
                <a:solidFill>
                  <a:srgbClr val="0070C0"/>
                </a:solidFill>
              </a:rPr>
            </a:br>
            <a:endParaRPr lang="cs-CZ" sz="2400" dirty="0"/>
          </a:p>
        </p:txBody>
      </p:sp>
      <p:sp>
        <p:nvSpPr>
          <p:cNvPr id="3" name="Zástupný symbol pro obsah 2"/>
          <p:cNvSpPr>
            <a:spLocks noGrp="1"/>
          </p:cNvSpPr>
          <p:nvPr>
            <p:ph idx="1"/>
          </p:nvPr>
        </p:nvSpPr>
        <p:spPr>
          <a:xfrm>
            <a:off x="683568" y="2348880"/>
            <a:ext cx="8003233" cy="4176464"/>
          </a:xfrm>
        </p:spPr>
        <p:txBody>
          <a:bodyPr/>
          <a:lstStyle/>
          <a:p>
            <a:pPr marL="0" indent="0" algn="just">
              <a:buNone/>
            </a:pPr>
            <a:r>
              <a:rPr lang="cs-CZ" sz="1800" b="1" dirty="0" smtClean="0">
                <a:solidFill>
                  <a:srgbClr val="FF0000"/>
                </a:solidFill>
              </a:rPr>
              <a:t>Maximální výše </a:t>
            </a:r>
            <a:r>
              <a:rPr lang="cs-CZ" sz="1800" dirty="0" smtClean="0"/>
              <a:t>způsobilých výdajů dílčího projektu fyzické osoby (konečný příjemce) jsou stanoveny ve výši </a:t>
            </a:r>
            <a:r>
              <a:rPr lang="cs-CZ" sz="1800" b="1" dirty="0" smtClean="0">
                <a:solidFill>
                  <a:srgbClr val="FF0000"/>
                </a:solidFill>
              </a:rPr>
              <a:t>150 tis. Kč</a:t>
            </a:r>
            <a:r>
              <a:rPr lang="cs-CZ" sz="1800" b="1" dirty="0" smtClean="0"/>
              <a:t>. </a:t>
            </a:r>
          </a:p>
          <a:p>
            <a:pPr marL="0" indent="0" algn="just">
              <a:buNone/>
            </a:pPr>
            <a:r>
              <a:rPr lang="cs-CZ" sz="1800" dirty="0" smtClean="0"/>
              <a:t>Náklady na  </a:t>
            </a:r>
            <a:r>
              <a:rPr lang="cs-CZ" sz="1800" b="1" dirty="0" err="1" smtClean="0"/>
              <a:t>Mikroenergetická</a:t>
            </a:r>
            <a:r>
              <a:rPr lang="cs-CZ" sz="1800" b="1" dirty="0" smtClean="0"/>
              <a:t> opatření </a:t>
            </a:r>
            <a:r>
              <a:rPr lang="cs-CZ" sz="1800" dirty="0" smtClean="0"/>
              <a:t>mohou tvořit </a:t>
            </a:r>
            <a:r>
              <a:rPr lang="cs-CZ" sz="1800" b="1" dirty="0" smtClean="0"/>
              <a:t>max. 20 tis. Kč </a:t>
            </a:r>
          </a:p>
          <a:p>
            <a:pPr marL="0" indent="0" algn="just">
              <a:buNone/>
            </a:pPr>
            <a:r>
              <a:rPr lang="cs-CZ" sz="1800" dirty="0" smtClean="0"/>
              <a:t>(z maximálně možných 150 tis. Kč).</a:t>
            </a:r>
          </a:p>
          <a:p>
            <a:pPr>
              <a:buFont typeface="Arial" panose="020B0604020202020204" pitchFamily="34" charset="0"/>
              <a:buChar char="•"/>
            </a:pPr>
            <a:endParaRPr lang="cs-CZ" sz="1800" b="1" dirty="0" smtClean="0"/>
          </a:p>
          <a:p>
            <a:pPr>
              <a:buFont typeface="Arial" panose="020B0604020202020204" pitchFamily="34" charset="0"/>
              <a:buChar char="•"/>
            </a:pPr>
            <a:r>
              <a:rPr lang="cs-CZ" sz="1800" b="1" dirty="0" smtClean="0"/>
              <a:t>70 %</a:t>
            </a:r>
            <a:r>
              <a:rPr lang="cs-CZ" sz="1800" dirty="0" smtClean="0"/>
              <a:t> způsobilých výdajů – realizace </a:t>
            </a:r>
            <a:r>
              <a:rPr lang="cs-CZ" sz="1800" b="1" dirty="0" smtClean="0"/>
              <a:t>kotle</a:t>
            </a:r>
            <a:r>
              <a:rPr lang="cs-CZ" sz="1800" dirty="0" smtClean="0"/>
              <a:t> spalující pouze </a:t>
            </a:r>
            <a:r>
              <a:rPr lang="cs-CZ" sz="1800" b="1" dirty="0" smtClean="0"/>
              <a:t>uhlí</a:t>
            </a:r>
          </a:p>
          <a:p>
            <a:pPr>
              <a:buFont typeface="Arial" panose="020B0604020202020204" pitchFamily="34" charset="0"/>
              <a:buChar char="•"/>
            </a:pPr>
            <a:r>
              <a:rPr lang="cs-CZ" sz="1800" b="1" dirty="0" smtClean="0"/>
              <a:t>75 % </a:t>
            </a:r>
            <a:r>
              <a:rPr lang="cs-CZ" sz="1800" dirty="0" smtClean="0"/>
              <a:t>způsobilých výdajů – realizace </a:t>
            </a:r>
            <a:r>
              <a:rPr lang="cs-CZ" sz="1800" b="1" dirty="0" smtClean="0"/>
              <a:t>kombinovaného kotle</a:t>
            </a:r>
            <a:r>
              <a:rPr lang="cs-CZ" sz="1800" dirty="0" smtClean="0"/>
              <a:t>                (uhlí + biomasa) nebo </a:t>
            </a:r>
            <a:r>
              <a:rPr lang="cs-CZ" sz="1800" b="1" dirty="0" smtClean="0"/>
              <a:t>plynového</a:t>
            </a:r>
            <a:r>
              <a:rPr lang="cs-CZ" sz="1800" dirty="0" smtClean="0"/>
              <a:t> kondenzačního kotle</a:t>
            </a:r>
          </a:p>
          <a:p>
            <a:pPr>
              <a:buFont typeface="Arial" panose="020B0604020202020204" pitchFamily="34" charset="0"/>
              <a:buChar char="•"/>
            </a:pPr>
            <a:r>
              <a:rPr lang="cs-CZ" sz="1800" b="1" dirty="0" smtClean="0"/>
              <a:t>80 %</a:t>
            </a:r>
            <a:r>
              <a:rPr lang="cs-CZ" sz="1800" dirty="0" smtClean="0"/>
              <a:t> způsobilých výdajů – realizace OZE (</a:t>
            </a:r>
            <a:r>
              <a:rPr lang="cs-CZ" sz="1800" b="1" dirty="0" smtClean="0"/>
              <a:t>tepelné čerpadlo </a:t>
            </a:r>
            <a:r>
              <a:rPr lang="cs-CZ" sz="1800" dirty="0" smtClean="0"/>
              <a:t>nebo </a:t>
            </a:r>
            <a:r>
              <a:rPr lang="cs-CZ" sz="1800" b="1" dirty="0" smtClean="0"/>
              <a:t>kotel</a:t>
            </a:r>
            <a:r>
              <a:rPr lang="cs-CZ" sz="1800" dirty="0" smtClean="0"/>
              <a:t> pouze na </a:t>
            </a:r>
            <a:r>
              <a:rPr lang="cs-CZ" sz="1800" b="1" dirty="0" smtClean="0"/>
              <a:t>biomasu</a:t>
            </a:r>
            <a:r>
              <a:rPr lang="cs-CZ" sz="1800" dirty="0" smtClean="0"/>
              <a:t>)</a:t>
            </a:r>
          </a:p>
          <a:p>
            <a:pPr>
              <a:buFont typeface="Arial" panose="020B0604020202020204" pitchFamily="34" charset="0"/>
              <a:buChar char="•"/>
            </a:pPr>
            <a:endParaRPr lang="cs-CZ" sz="1800" dirty="0"/>
          </a:p>
          <a:p>
            <a:pPr lvl="0"/>
            <a:r>
              <a:rPr lang="cs-CZ" sz="1800" b="1" dirty="0" smtClean="0"/>
              <a:t>Bonus 5 % </a:t>
            </a:r>
            <a:r>
              <a:rPr lang="cs-CZ" sz="1800" dirty="0" smtClean="0"/>
              <a:t>pro výměnu kotle </a:t>
            </a:r>
            <a:r>
              <a:rPr lang="cs-CZ" sz="1800" b="1" dirty="0" smtClean="0"/>
              <a:t>v obcích </a:t>
            </a:r>
            <a:r>
              <a:rPr lang="cs-CZ" sz="1800" dirty="0" smtClean="0"/>
              <a:t>spadajících do </a:t>
            </a:r>
            <a:r>
              <a:rPr lang="cs-CZ" sz="1800" b="1" dirty="0" smtClean="0"/>
              <a:t>prioritního území. </a:t>
            </a:r>
            <a:endParaRPr lang="cs-CZ" sz="1800" dirty="0"/>
          </a:p>
        </p:txBody>
      </p:sp>
    </p:spTree>
    <p:extLst>
      <p:ext uri="{BB962C8B-B14F-4D97-AF65-F5344CB8AC3E}">
        <p14:creationId xmlns:p14="http://schemas.microsoft.com/office/powerpoint/2010/main" xmlns="" val="24419851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3568" y="1785938"/>
            <a:ext cx="8003233" cy="490934"/>
          </a:xfrm>
        </p:spPr>
        <p:txBody>
          <a:bodyPr/>
          <a:lstStyle/>
          <a:p>
            <a:r>
              <a:rPr lang="cs-CZ" sz="2400" dirty="0" smtClean="0">
                <a:solidFill>
                  <a:srgbClr val="0070C0"/>
                </a:solidFill>
              </a:rPr>
              <a:t/>
            </a:r>
            <a:br>
              <a:rPr lang="cs-CZ" sz="2400" dirty="0" smtClean="0">
                <a:solidFill>
                  <a:srgbClr val="0070C0"/>
                </a:solidFill>
              </a:rPr>
            </a:br>
            <a:r>
              <a:rPr lang="cs-CZ" sz="2400" dirty="0" smtClean="0">
                <a:solidFill>
                  <a:srgbClr val="0070C0"/>
                </a:solidFill>
              </a:rPr>
              <a:t>Seznam podporovaných zařízení: </a:t>
            </a:r>
            <a:r>
              <a:rPr lang="cs-CZ" dirty="0" smtClean="0">
                <a:solidFill>
                  <a:srgbClr val="0070C0"/>
                </a:solidFill>
              </a:rPr>
              <a:t/>
            </a:r>
            <a:br>
              <a:rPr lang="cs-CZ" dirty="0" smtClean="0">
                <a:solidFill>
                  <a:srgbClr val="0070C0"/>
                </a:solidFill>
              </a:rPr>
            </a:br>
            <a:endParaRPr lang="cs-CZ" dirty="0"/>
          </a:p>
        </p:txBody>
      </p:sp>
      <p:sp>
        <p:nvSpPr>
          <p:cNvPr id="3" name="Zástupný symbol pro obsah 2"/>
          <p:cNvSpPr>
            <a:spLocks noGrp="1"/>
          </p:cNvSpPr>
          <p:nvPr>
            <p:ph idx="1"/>
          </p:nvPr>
        </p:nvSpPr>
        <p:spPr>
          <a:xfrm>
            <a:off x="755577" y="2348880"/>
            <a:ext cx="7931224" cy="3960440"/>
          </a:xfrm>
        </p:spPr>
        <p:txBody>
          <a:bodyPr/>
          <a:lstStyle/>
          <a:p>
            <a:pPr>
              <a:buFont typeface="Arial" panose="020B0604020202020204" pitchFamily="34" charset="0"/>
              <a:buChar char="•"/>
            </a:pPr>
            <a:r>
              <a:rPr lang="cs-CZ" sz="1800" dirty="0" smtClean="0"/>
              <a:t>seznam podporovaných zařízení je závazný</a:t>
            </a:r>
          </a:p>
          <a:p>
            <a:pPr>
              <a:buFont typeface="Arial" panose="020B0604020202020204" pitchFamily="34" charset="0"/>
              <a:buChar char="•"/>
            </a:pPr>
            <a:r>
              <a:rPr lang="cs-CZ" sz="1800" dirty="0" smtClean="0"/>
              <a:t>seznam je otevřený – zařazení výrobku je provedeno na základě splnění požadovaných podmínek (Ekodesign) </a:t>
            </a:r>
          </a:p>
          <a:p>
            <a:pPr>
              <a:buFont typeface="Arial" panose="020B0604020202020204" pitchFamily="34" charset="0"/>
              <a:buChar char="•"/>
            </a:pPr>
            <a:r>
              <a:rPr lang="cs-CZ" sz="1800" dirty="0" smtClean="0"/>
              <a:t>seznam je zveřejněn na stránkách Státního fondu životního prostředí ČR </a:t>
            </a:r>
            <a:r>
              <a:rPr lang="cs-CZ" sz="1800" u="sng" dirty="0" smtClean="0">
                <a:hlinkClick r:id="rId2"/>
              </a:rPr>
              <a:t>https://www.sfzp.cz/sekce/815/kotlikove-dotace/</a:t>
            </a:r>
            <a:r>
              <a:rPr lang="cs-CZ" sz="1800" u="sng" dirty="0" smtClean="0"/>
              <a:t>  </a:t>
            </a:r>
            <a:r>
              <a:rPr lang="cs-CZ" sz="1800" dirty="0" smtClean="0"/>
              <a:t>a na stránkách Ústeckého kraje </a:t>
            </a:r>
          </a:p>
          <a:p>
            <a:pPr>
              <a:buFont typeface="Arial" panose="020B0604020202020204" pitchFamily="34" charset="0"/>
              <a:buChar char="•"/>
            </a:pPr>
            <a:endParaRPr lang="cs-CZ" sz="1800" dirty="0" smtClean="0"/>
          </a:p>
          <a:p>
            <a:pPr>
              <a:buNone/>
            </a:pPr>
            <a:r>
              <a:rPr lang="cs-CZ" sz="2400" b="1" dirty="0" smtClean="0">
                <a:solidFill>
                  <a:srgbClr val="0070C0"/>
                </a:solidFill>
              </a:rPr>
              <a:t>Energetický specialista:</a:t>
            </a:r>
            <a:endParaRPr lang="cs-CZ" sz="2400" dirty="0" smtClean="0">
              <a:solidFill>
                <a:srgbClr val="0070C0"/>
              </a:solidFill>
            </a:endParaRPr>
          </a:p>
          <a:p>
            <a:r>
              <a:rPr lang="cs-CZ" sz="1800" dirty="0" smtClean="0"/>
              <a:t>Expert, který je držitelem osvědčení vydaného Ministerstvem průmyslu a obchodu podle zákona č. 406/2000 Sb., o hospodaření energií. </a:t>
            </a:r>
            <a:r>
              <a:rPr lang="cs-CZ" sz="1800" b="1" dirty="0" smtClean="0"/>
              <a:t>Seznam, </a:t>
            </a:r>
            <a:r>
              <a:rPr lang="cs-CZ" sz="1800" dirty="0" smtClean="0"/>
              <a:t>kde lze experta vyhledat a ověřit pravost a platnost osvědčení,</a:t>
            </a:r>
            <a:r>
              <a:rPr lang="cs-CZ" sz="1800" b="1" dirty="0" smtClean="0"/>
              <a:t> </a:t>
            </a:r>
            <a:r>
              <a:rPr lang="cs-CZ" sz="1800" dirty="0" smtClean="0"/>
              <a:t>je uveden na stránkách MPO.</a:t>
            </a:r>
            <a:r>
              <a:rPr lang="cs-CZ" sz="1800" b="1" dirty="0" smtClean="0"/>
              <a:t> </a:t>
            </a:r>
            <a:r>
              <a:rPr lang="cs-CZ" sz="1800" u="sng" dirty="0" smtClean="0">
                <a:hlinkClick r:id="rId3"/>
              </a:rPr>
              <a:t>http://www.</a:t>
            </a:r>
            <a:r>
              <a:rPr lang="cs-CZ" sz="1800" u="sng" dirty="0" err="1" smtClean="0">
                <a:hlinkClick r:id="rId3"/>
              </a:rPr>
              <a:t>mpo</a:t>
            </a:r>
            <a:r>
              <a:rPr lang="cs-CZ" sz="1800" u="sng" dirty="0" smtClean="0">
                <a:hlinkClick r:id="rId3"/>
              </a:rPr>
              <a:t>-</a:t>
            </a:r>
            <a:r>
              <a:rPr lang="cs-CZ" sz="1800" u="sng" dirty="0" err="1" smtClean="0">
                <a:hlinkClick r:id="rId3"/>
              </a:rPr>
              <a:t>enex.cz</a:t>
            </a:r>
            <a:r>
              <a:rPr lang="cs-CZ" sz="1800" u="sng" dirty="0" smtClean="0">
                <a:hlinkClick r:id="rId3"/>
              </a:rPr>
              <a:t>/experti/</a:t>
            </a:r>
            <a:r>
              <a:rPr lang="cs-CZ" sz="1800" u="sng" dirty="0" err="1" smtClean="0">
                <a:hlinkClick r:id="rId3"/>
              </a:rPr>
              <a:t>expertlist.aspx</a:t>
            </a:r>
            <a:r>
              <a:rPr lang="cs-CZ" sz="1800" dirty="0" smtClean="0"/>
              <a:t>.</a:t>
            </a:r>
          </a:p>
          <a:p>
            <a:pPr>
              <a:buFont typeface="Arial" panose="020B0604020202020204" pitchFamily="34" charset="0"/>
              <a:buChar char="•"/>
            </a:pPr>
            <a:endParaRPr lang="cs-CZ" sz="1800" dirty="0" smtClean="0"/>
          </a:p>
          <a:p>
            <a:endParaRPr lang="cs-CZ"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11560" y="1700808"/>
            <a:ext cx="8003232" cy="634950"/>
          </a:xfrm>
        </p:spPr>
        <p:txBody>
          <a:bodyPr/>
          <a:lstStyle/>
          <a:p>
            <a:r>
              <a:rPr lang="cs-CZ" sz="2400" dirty="0" smtClean="0">
                <a:solidFill>
                  <a:srgbClr val="FF0000"/>
                </a:solidFill>
              </a:rPr>
              <a:t>Nelze čerpat dotaci:</a:t>
            </a:r>
            <a:endParaRPr lang="cs-CZ" sz="2400" dirty="0">
              <a:solidFill>
                <a:srgbClr val="0070C0"/>
              </a:solidFill>
            </a:endParaRPr>
          </a:p>
        </p:txBody>
      </p:sp>
      <p:sp>
        <p:nvSpPr>
          <p:cNvPr id="3" name="Zástupný symbol pro obsah 2"/>
          <p:cNvSpPr>
            <a:spLocks noGrp="1"/>
          </p:cNvSpPr>
          <p:nvPr>
            <p:ph idx="1"/>
          </p:nvPr>
        </p:nvSpPr>
        <p:spPr>
          <a:xfrm>
            <a:off x="683569" y="2492896"/>
            <a:ext cx="8003232" cy="3633267"/>
          </a:xfrm>
        </p:spPr>
        <p:txBody>
          <a:bodyPr/>
          <a:lstStyle/>
          <a:p>
            <a:pPr algn="just"/>
            <a:endParaRPr lang="cs-CZ" sz="1800" dirty="0" smtClean="0"/>
          </a:p>
          <a:p>
            <a:pPr algn="just"/>
            <a:r>
              <a:rPr lang="cs-CZ" sz="1800" dirty="0" smtClean="0"/>
              <a:t>volně stojící kamna, krbová kamna, kotle spalující výhradně biomasu za kotel spalující uhlí, ani za kotel spalující uhlí a biomasu,</a:t>
            </a:r>
            <a:endParaRPr lang="cs-CZ" sz="1800" dirty="0"/>
          </a:p>
          <a:p>
            <a:pPr algn="just"/>
            <a:r>
              <a:rPr lang="cs-CZ" sz="1800" dirty="0" smtClean="0"/>
              <a:t>nelze podpořit náhradu stávajícího kotle s automatickým přikládáním paliva,</a:t>
            </a:r>
          </a:p>
          <a:p>
            <a:pPr algn="just"/>
            <a:r>
              <a:rPr lang="cs-CZ" sz="1800" dirty="0" smtClean="0"/>
              <a:t>nelze podpořit náhradu stávajícího plynové kotle,</a:t>
            </a:r>
          </a:p>
          <a:p>
            <a:pPr algn="just"/>
            <a:r>
              <a:rPr lang="cs-CZ" sz="1800" dirty="0" smtClean="0"/>
              <a:t>kotle pořízené z jiných dotačních programů (např. Zelená úsporám),</a:t>
            </a:r>
          </a:p>
          <a:p>
            <a:pPr algn="just"/>
            <a:r>
              <a:rPr lang="cs-CZ" sz="1800" dirty="0" smtClean="0"/>
              <a:t>na domy určené k rekreaci, nebo výhradně k podnikání,</a:t>
            </a:r>
          </a:p>
          <a:p>
            <a:pPr algn="just"/>
            <a:r>
              <a:rPr lang="cs-CZ" sz="1800" dirty="0" smtClean="0"/>
              <a:t>v případě, že je omezeno právo vlastníka nakládat s nemovitostí,</a:t>
            </a:r>
          </a:p>
          <a:p>
            <a:pPr lvl="0" algn="just"/>
            <a:r>
              <a:rPr lang="cs-CZ" sz="1800" dirty="0" smtClean="0"/>
              <a:t>v případě, že dochází k převodu práv k nemovitosti.</a:t>
            </a:r>
          </a:p>
          <a:p>
            <a:pPr algn="just"/>
            <a:endParaRPr lang="cs-CZ" sz="1800" dirty="0"/>
          </a:p>
        </p:txBody>
      </p:sp>
    </p:spTree>
    <p:extLst>
      <p:ext uri="{BB962C8B-B14F-4D97-AF65-F5344CB8AC3E}">
        <p14:creationId xmlns:p14="http://schemas.microsoft.com/office/powerpoint/2010/main" xmlns="" val="10333066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3569" y="1785938"/>
            <a:ext cx="8003232" cy="490934"/>
          </a:xfrm>
        </p:spPr>
        <p:txBody>
          <a:bodyPr/>
          <a:lstStyle/>
          <a:p>
            <a:r>
              <a:rPr lang="cs-CZ" sz="2400" dirty="0" smtClean="0">
                <a:solidFill>
                  <a:srgbClr val="0070C0"/>
                </a:solidFill>
              </a:rPr>
              <a:t>Způsobilé výdaje:</a:t>
            </a:r>
            <a:endParaRPr lang="cs-CZ" sz="2400" dirty="0">
              <a:solidFill>
                <a:srgbClr val="0070C0"/>
              </a:solidFill>
            </a:endParaRPr>
          </a:p>
        </p:txBody>
      </p:sp>
      <p:sp>
        <p:nvSpPr>
          <p:cNvPr id="3" name="Zástupný symbol pro obsah 2"/>
          <p:cNvSpPr>
            <a:spLocks noGrp="1"/>
          </p:cNvSpPr>
          <p:nvPr>
            <p:ph idx="1"/>
          </p:nvPr>
        </p:nvSpPr>
        <p:spPr>
          <a:xfrm>
            <a:off x="755577" y="2348880"/>
            <a:ext cx="7931224" cy="4176464"/>
          </a:xfrm>
        </p:spPr>
        <p:txBody>
          <a:bodyPr/>
          <a:lstStyle/>
          <a:p>
            <a:pPr>
              <a:lnSpc>
                <a:spcPct val="114000"/>
              </a:lnSpc>
              <a:buFont typeface="Arial" panose="020B0604020202020204" pitchFamily="34" charset="0"/>
              <a:buChar char="•"/>
            </a:pPr>
            <a:r>
              <a:rPr lang="cs-CZ" sz="1800" dirty="0" smtClean="0"/>
              <a:t>Nový z</a:t>
            </a:r>
            <a:r>
              <a:rPr lang="cs-CZ" sz="1800" dirty="0" smtClean="0">
                <a:solidFill>
                  <a:schemeClr val="tx1"/>
                </a:solidFill>
              </a:rPr>
              <a:t>droj včetně nákladů na jeho instalaci</a:t>
            </a:r>
          </a:p>
          <a:p>
            <a:pPr>
              <a:lnSpc>
                <a:spcPct val="114000"/>
              </a:lnSpc>
              <a:buFont typeface="Arial" panose="020B0604020202020204" pitchFamily="34" charset="0"/>
              <a:buChar char="•"/>
            </a:pPr>
            <a:r>
              <a:rPr lang="cs-CZ" sz="1800" dirty="0" smtClean="0"/>
              <a:t>S</a:t>
            </a:r>
            <a:r>
              <a:rPr lang="cs-CZ" sz="1800" dirty="0" smtClean="0">
                <a:solidFill>
                  <a:schemeClr val="tx1"/>
                </a:solidFill>
              </a:rPr>
              <a:t>tavební práce, dodávky a služby související s realizací nové otopné soustavy nebo úpravou stávající  otopné soustavy včetně nezbytné regulace, zkoušek a měření a úpravy spalinových cest </a:t>
            </a:r>
          </a:p>
          <a:p>
            <a:pPr>
              <a:lnSpc>
                <a:spcPct val="114000"/>
              </a:lnSpc>
              <a:buFont typeface="Arial" panose="020B0604020202020204" pitchFamily="34" charset="0"/>
              <a:buChar char="•"/>
            </a:pPr>
            <a:r>
              <a:rPr lang="cs-CZ" sz="1800" dirty="0" smtClean="0"/>
              <a:t>Služby energetického specialisty související s potvrzením vhodnosti vybraného opatření</a:t>
            </a:r>
          </a:p>
          <a:p>
            <a:pPr>
              <a:lnSpc>
                <a:spcPct val="114000"/>
              </a:lnSpc>
              <a:buFont typeface="Arial" panose="020B0604020202020204" pitchFamily="34" charset="0"/>
              <a:buChar char="•"/>
            </a:pPr>
            <a:r>
              <a:rPr lang="cs-CZ" sz="1800" dirty="0" err="1" smtClean="0"/>
              <a:t>Mikroenergetické</a:t>
            </a:r>
            <a:r>
              <a:rPr lang="cs-CZ" sz="1800" dirty="0" smtClean="0"/>
              <a:t> opatření</a:t>
            </a:r>
          </a:p>
          <a:p>
            <a:pPr>
              <a:lnSpc>
                <a:spcPct val="114000"/>
              </a:lnSpc>
              <a:buFont typeface="Arial" panose="020B0604020202020204" pitchFamily="34" charset="0"/>
              <a:buChar char="•"/>
            </a:pPr>
            <a:r>
              <a:rPr lang="cs-CZ" sz="1800" dirty="0" smtClean="0"/>
              <a:t>Náklady na pořízení Průkazu energetické náročnosti budovy (PENB), pouze v případě, že je prokazována úroveň energetické náročnosti budovy klasifikační třídy „C“</a:t>
            </a:r>
          </a:p>
          <a:p>
            <a:pPr>
              <a:lnSpc>
                <a:spcPct val="114000"/>
              </a:lnSpc>
              <a:buFont typeface="Arial" panose="020B0604020202020204" pitchFamily="34" charset="0"/>
              <a:buChar char="•"/>
            </a:pPr>
            <a:r>
              <a:rPr lang="cs-CZ" sz="2400" dirty="0" smtClean="0"/>
              <a:t>uznatelné náklady jsou od </a:t>
            </a:r>
            <a:r>
              <a:rPr lang="cs-CZ" sz="2400" b="1" dirty="0" smtClean="0"/>
              <a:t>15. 7. 2015</a:t>
            </a:r>
          </a:p>
          <a:p>
            <a:pPr>
              <a:lnSpc>
                <a:spcPct val="114000"/>
              </a:lnSpc>
              <a:buFont typeface="Arial" panose="020B0604020202020204" pitchFamily="34" charset="0"/>
              <a:buChar char="•"/>
            </a:pPr>
            <a:endParaRPr lang="cs-CZ" sz="1800" dirty="0" smtClean="0">
              <a:solidFill>
                <a:schemeClr val="tx1"/>
              </a:solidFill>
            </a:endParaRPr>
          </a:p>
          <a:p>
            <a:pPr>
              <a:lnSpc>
                <a:spcPct val="114000"/>
              </a:lnSpc>
              <a:buFont typeface="Arial" panose="020B0604020202020204" pitchFamily="34" charset="0"/>
              <a:buChar char="•"/>
            </a:pPr>
            <a:endParaRPr lang="cs-CZ" sz="1600" dirty="0"/>
          </a:p>
        </p:txBody>
      </p:sp>
    </p:spTree>
    <p:extLst>
      <p:ext uri="{BB962C8B-B14F-4D97-AF65-F5344CB8AC3E}">
        <p14:creationId xmlns:p14="http://schemas.microsoft.com/office/powerpoint/2010/main" xmlns="" val="9743774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11560" y="1700808"/>
            <a:ext cx="8075241" cy="576064"/>
          </a:xfrm>
        </p:spPr>
        <p:txBody>
          <a:bodyPr/>
          <a:lstStyle/>
          <a:p>
            <a:r>
              <a:rPr lang="cs-CZ" sz="2400" dirty="0" smtClean="0">
                <a:solidFill>
                  <a:srgbClr val="0070C0"/>
                </a:solidFill>
              </a:rPr>
              <a:t>Systém proplácení:</a:t>
            </a:r>
            <a:endParaRPr lang="cs-CZ" sz="2400" dirty="0"/>
          </a:p>
        </p:txBody>
      </p:sp>
      <p:sp>
        <p:nvSpPr>
          <p:cNvPr id="3" name="Zástupný symbol pro obsah 2"/>
          <p:cNvSpPr>
            <a:spLocks noGrp="1"/>
          </p:cNvSpPr>
          <p:nvPr>
            <p:ph idx="1"/>
          </p:nvPr>
        </p:nvSpPr>
        <p:spPr>
          <a:xfrm>
            <a:off x="683569" y="2420888"/>
            <a:ext cx="8003232" cy="3705275"/>
          </a:xfrm>
        </p:spPr>
        <p:txBody>
          <a:bodyPr/>
          <a:lstStyle/>
          <a:p>
            <a:pPr>
              <a:buNone/>
            </a:pPr>
            <a:r>
              <a:rPr lang="cs-CZ" sz="1800" dirty="0" smtClean="0"/>
              <a:t>2 varianty:</a:t>
            </a:r>
          </a:p>
          <a:p>
            <a:pPr>
              <a:buAutoNum type="arabicPeriod"/>
            </a:pPr>
            <a:r>
              <a:rPr lang="cs-CZ" sz="1800" b="1" dirty="0" smtClean="0"/>
              <a:t>Ex-post </a:t>
            </a:r>
            <a:r>
              <a:rPr lang="cs-CZ" sz="1800" dirty="0" smtClean="0"/>
              <a:t>(proplácení žadatelům až po vynaložení všech výdajů, na základě předložených dokladů a maximálně do výše v uzavřené smlouvě)</a:t>
            </a:r>
          </a:p>
          <a:p>
            <a:pPr>
              <a:buAutoNum type="arabicPeriod"/>
            </a:pPr>
            <a:r>
              <a:rPr lang="cs-CZ" sz="1800" b="1" dirty="0" smtClean="0"/>
              <a:t>Modifikovaná ex-ante</a:t>
            </a:r>
            <a:r>
              <a:rPr lang="cs-CZ" sz="1800" dirty="0" smtClean="0"/>
              <a:t> (proplácení dodavatelům po úhradě vlastního podílu konečného uživatele, pouze v případě uzavření smlouvy o dílo na celou dodávku s jedním dodavatelem)</a:t>
            </a:r>
          </a:p>
          <a:p>
            <a:pPr>
              <a:buAutoNum type="arabicPeriod"/>
            </a:pPr>
            <a:endParaRPr lang="cs-CZ" sz="1800" dirty="0" smtClean="0"/>
          </a:p>
          <a:p>
            <a:pPr>
              <a:buNone/>
            </a:pPr>
            <a:r>
              <a:rPr lang="cs-CZ" sz="2400" b="1" dirty="0" smtClean="0">
                <a:solidFill>
                  <a:srgbClr val="0070C0"/>
                </a:solidFill>
              </a:rPr>
              <a:t>Způsobilost výdajů:</a:t>
            </a:r>
            <a:endParaRPr lang="cs-CZ" sz="2400" b="1" dirty="0" smtClean="0"/>
          </a:p>
          <a:p>
            <a:r>
              <a:rPr lang="cs-CZ" sz="1800" dirty="0" smtClean="0"/>
              <a:t>Datum zahájení realizace dílčího projektu žadatele  </a:t>
            </a:r>
            <a:r>
              <a:rPr lang="cs-CZ" sz="1800" b="1" dirty="0" smtClean="0"/>
              <a:t>15.7.2015</a:t>
            </a:r>
          </a:p>
          <a:p>
            <a:r>
              <a:rPr lang="cs-CZ" sz="1800" dirty="0" smtClean="0"/>
              <a:t>Datum ukončení realizace dílčího projektu žadatele </a:t>
            </a:r>
            <a:r>
              <a:rPr lang="cs-CZ" sz="1800" b="1" dirty="0" smtClean="0"/>
              <a:t>31.10.2016</a:t>
            </a:r>
            <a:endParaRPr lang="cs-CZ" sz="18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95536" y="1700808"/>
            <a:ext cx="8291265" cy="936104"/>
          </a:xfrm>
        </p:spPr>
        <p:txBody>
          <a:bodyPr/>
          <a:lstStyle/>
          <a:p>
            <a:r>
              <a:rPr lang="cs-CZ" sz="2400" dirty="0" smtClean="0">
                <a:solidFill>
                  <a:srgbClr val="0070C0"/>
                </a:solidFill>
              </a:rPr>
              <a:t>Dotace bude poskytnuta na základě podané žádosti</a:t>
            </a:r>
            <a:endParaRPr lang="cs-CZ" sz="2400" dirty="0">
              <a:solidFill>
                <a:srgbClr val="0070C0"/>
              </a:solidFill>
            </a:endParaRPr>
          </a:p>
        </p:txBody>
      </p:sp>
      <p:sp>
        <p:nvSpPr>
          <p:cNvPr id="3" name="Zástupný symbol pro obsah 2"/>
          <p:cNvSpPr>
            <a:spLocks noGrp="1"/>
          </p:cNvSpPr>
          <p:nvPr>
            <p:ph idx="1"/>
          </p:nvPr>
        </p:nvSpPr>
        <p:spPr>
          <a:xfrm>
            <a:off x="467545" y="2780928"/>
            <a:ext cx="8219256" cy="3456384"/>
          </a:xfrm>
        </p:spPr>
        <p:txBody>
          <a:bodyPr/>
          <a:lstStyle/>
          <a:p>
            <a:pPr>
              <a:buFont typeface="Arial" pitchFamily="34" charset="0"/>
              <a:buChar char="•"/>
            </a:pPr>
            <a:endParaRPr lang="cs-CZ" sz="1800" dirty="0" smtClean="0"/>
          </a:p>
          <a:p>
            <a:pPr>
              <a:buFont typeface="Arial" pitchFamily="34" charset="0"/>
              <a:buChar char="•"/>
            </a:pPr>
            <a:r>
              <a:rPr lang="cs-CZ" sz="1800" dirty="0" smtClean="0"/>
              <a:t>předpoklad vyhlášení výzvy		</a:t>
            </a:r>
            <a:r>
              <a:rPr lang="cs-CZ" sz="1800" b="1" dirty="0" smtClean="0">
                <a:solidFill>
                  <a:srgbClr val="FF0000"/>
                </a:solidFill>
              </a:rPr>
              <a:t>prosinec 2015</a:t>
            </a:r>
          </a:p>
          <a:p>
            <a:pPr>
              <a:buFont typeface="Arial" pitchFamily="34" charset="0"/>
              <a:buChar char="•"/>
            </a:pPr>
            <a:endParaRPr lang="cs-CZ" sz="1800" b="1" dirty="0" smtClean="0">
              <a:solidFill>
                <a:srgbClr val="FF0000"/>
              </a:solidFill>
            </a:endParaRPr>
          </a:p>
          <a:p>
            <a:pPr>
              <a:buFont typeface="Arial" pitchFamily="34" charset="0"/>
              <a:buChar char="•"/>
            </a:pPr>
            <a:r>
              <a:rPr lang="cs-CZ" sz="1800" dirty="0" smtClean="0"/>
              <a:t>Předpoklad příjmu žádostí v Ústeckém kraji </a:t>
            </a:r>
          </a:p>
          <a:p>
            <a:pPr>
              <a:buFont typeface="Arial" pitchFamily="34" charset="0"/>
              <a:buChar char="•"/>
            </a:pPr>
            <a:r>
              <a:rPr lang="cs-CZ" sz="1800" b="1" dirty="0" smtClean="0">
                <a:solidFill>
                  <a:srgbClr val="FF0000"/>
                </a:solidFill>
              </a:rPr>
              <a:t>1. čtvrtletí roku 2016         		(25. 1. 2016 – 31.3.2016)</a:t>
            </a:r>
          </a:p>
          <a:p>
            <a:pPr>
              <a:buFont typeface="Arial" pitchFamily="34" charset="0"/>
              <a:buChar char="•"/>
            </a:pPr>
            <a:endParaRPr lang="cs-CZ" sz="1800" b="1" dirty="0" smtClean="0">
              <a:solidFill>
                <a:srgbClr val="FF0000"/>
              </a:solidFill>
            </a:endParaRPr>
          </a:p>
          <a:p>
            <a:pPr>
              <a:buFont typeface="Arial" pitchFamily="34" charset="0"/>
              <a:buChar char="•"/>
            </a:pPr>
            <a:r>
              <a:rPr lang="cs-CZ" sz="1800" dirty="0" smtClean="0"/>
              <a:t>žádosti budou přijímány v papírové formě osobně či poštou na podatelně Krajského úřadu, případně pomocí datové schránky</a:t>
            </a:r>
          </a:p>
          <a:p>
            <a:pPr lvl="1">
              <a:buNone/>
            </a:pPr>
            <a:endParaRPr lang="cs-CZ" sz="1600" dirty="0" smtClean="0"/>
          </a:p>
          <a:p>
            <a:pPr>
              <a:buFontTx/>
              <a:buChar char="-"/>
            </a:pPr>
            <a:endParaRPr lang="cs-CZ" sz="1800" dirty="0"/>
          </a:p>
        </p:txBody>
      </p:sp>
    </p:spTree>
    <p:extLst>
      <p:ext uri="{BB962C8B-B14F-4D97-AF65-F5344CB8AC3E}">
        <p14:creationId xmlns:p14="http://schemas.microsoft.com/office/powerpoint/2010/main" xmlns="" val="39606954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11561" y="1785938"/>
            <a:ext cx="8075240" cy="706958"/>
          </a:xfrm>
        </p:spPr>
        <p:txBody>
          <a:bodyPr/>
          <a:lstStyle/>
          <a:p>
            <a:r>
              <a:rPr lang="cs-CZ" sz="2400" dirty="0" smtClean="0">
                <a:solidFill>
                  <a:srgbClr val="0070C0"/>
                </a:solidFill>
              </a:rPr>
              <a:t>Co je třeba udělat před podáním žádosti o dotaci?</a:t>
            </a:r>
            <a:r>
              <a:rPr lang="cs-CZ" dirty="0" smtClean="0"/>
              <a:t/>
            </a:r>
            <a:br>
              <a:rPr lang="cs-CZ" dirty="0" smtClean="0"/>
            </a:br>
            <a:endParaRPr lang="cs-CZ" dirty="0"/>
          </a:p>
        </p:txBody>
      </p:sp>
      <p:sp>
        <p:nvSpPr>
          <p:cNvPr id="3" name="Zástupný symbol pro obsah 2"/>
          <p:cNvSpPr>
            <a:spLocks noGrp="1"/>
          </p:cNvSpPr>
          <p:nvPr>
            <p:ph idx="1"/>
          </p:nvPr>
        </p:nvSpPr>
        <p:spPr>
          <a:xfrm>
            <a:off x="539553" y="2204864"/>
            <a:ext cx="8147248" cy="3921299"/>
          </a:xfrm>
        </p:spPr>
        <p:txBody>
          <a:bodyPr/>
          <a:lstStyle/>
          <a:p>
            <a:pPr lvl="0"/>
            <a:r>
              <a:rPr lang="cs-CZ" sz="1800" b="1" dirty="0" smtClean="0"/>
              <a:t>Vybrat nový tepelný zdroj </a:t>
            </a:r>
            <a:r>
              <a:rPr lang="cs-CZ" sz="1800" dirty="0" smtClean="0"/>
              <a:t>ze seznamu podporovaných výrobků.</a:t>
            </a:r>
          </a:p>
          <a:p>
            <a:pPr lvl="0"/>
            <a:r>
              <a:rPr lang="cs-CZ" sz="1800" dirty="0" smtClean="0"/>
              <a:t>Připravit </a:t>
            </a:r>
            <a:r>
              <a:rPr lang="cs-CZ" sz="1800" b="1" dirty="0" smtClean="0"/>
              <a:t>fotodokumentaci stávajícího kotle </a:t>
            </a:r>
            <a:r>
              <a:rPr lang="cs-CZ" sz="1800" dirty="0" smtClean="0"/>
              <a:t>napojeného na otopnou soustavu a komínové těleso.</a:t>
            </a:r>
          </a:p>
          <a:p>
            <a:pPr lvl="0"/>
            <a:r>
              <a:rPr lang="cs-CZ" sz="1800" dirty="0" smtClean="0"/>
              <a:t>Prokázat energetickou náročnost budovy: </a:t>
            </a:r>
          </a:p>
          <a:p>
            <a:pPr lvl="0">
              <a:buNone/>
            </a:pPr>
            <a:r>
              <a:rPr lang="cs-CZ" sz="1600" dirty="0" smtClean="0"/>
              <a:t>	</a:t>
            </a:r>
            <a:r>
              <a:rPr lang="cs-CZ" sz="1600" i="1" dirty="0" smtClean="0"/>
              <a:t>Zajistit Průkaz energetické náročnosti budovy (PENB) na stupeň „C“</a:t>
            </a:r>
          </a:p>
          <a:p>
            <a:pPr lvl="0">
              <a:buNone/>
            </a:pPr>
            <a:r>
              <a:rPr lang="cs-CZ" sz="1600" b="1" i="1" dirty="0" smtClean="0"/>
              <a:t>nebo</a:t>
            </a:r>
            <a:r>
              <a:rPr lang="cs-CZ" sz="1600" i="1" dirty="0" smtClean="0"/>
              <a:t> kontaktovat energetického specialistu pro Potvrzení o vhodnosti tzv. </a:t>
            </a:r>
            <a:r>
              <a:rPr lang="cs-CZ" sz="1600" i="1" dirty="0" err="1" smtClean="0"/>
              <a:t>mikro</a:t>
            </a:r>
            <a:r>
              <a:rPr lang="cs-CZ" sz="1600" i="1" dirty="0" smtClean="0"/>
              <a:t> energetických opatření </a:t>
            </a:r>
          </a:p>
          <a:p>
            <a:pPr lvl="0">
              <a:buNone/>
            </a:pPr>
            <a:r>
              <a:rPr lang="cs-CZ" sz="1600" b="1" i="1" dirty="0" smtClean="0"/>
              <a:t>nebo</a:t>
            </a:r>
            <a:r>
              <a:rPr lang="cs-CZ" sz="1600" i="1" dirty="0" smtClean="0"/>
              <a:t> podat žádost do Nové zelené úsporám.</a:t>
            </a:r>
          </a:p>
          <a:p>
            <a:r>
              <a:rPr lang="cs-CZ" sz="1800" dirty="0" smtClean="0"/>
              <a:t>Vybrat si </a:t>
            </a:r>
            <a:r>
              <a:rPr lang="cs-CZ" sz="1800" b="1" dirty="0" smtClean="0"/>
              <a:t>formu proplácení</a:t>
            </a:r>
          </a:p>
          <a:p>
            <a:r>
              <a:rPr lang="cs-CZ" sz="1800" dirty="0" smtClean="0"/>
              <a:t>Připravit doklady o vlastnictví rodinného domu</a:t>
            </a:r>
          </a:p>
          <a:p>
            <a:r>
              <a:rPr lang="cs-CZ" sz="1800" dirty="0" smtClean="0"/>
              <a:t>Vyplnit  </a:t>
            </a:r>
            <a:r>
              <a:rPr lang="cs-CZ" sz="1800" b="1" dirty="0" smtClean="0"/>
              <a:t>ŽÁDOST O DOTACI </a:t>
            </a:r>
            <a:r>
              <a:rPr lang="cs-CZ" sz="1800" dirty="0" smtClean="0"/>
              <a:t>(formulář a jeho přílohy budou uveřejněny současně s vyhlášením výzvy kraje na webových stránkách, příp. budou v papírové formě k vyzvednutí v budově Krajského úřadu Ústeckého kraje)</a:t>
            </a:r>
            <a:r>
              <a:rPr lang="cs-CZ" sz="1800" b="1" dirty="0" smtClean="0"/>
              <a:t> </a:t>
            </a:r>
            <a:endParaRPr lang="cs-CZ" sz="1800" dirty="0" smtClean="0"/>
          </a:p>
          <a:p>
            <a:pPr lvl="0"/>
            <a:endParaRPr lang="cs-CZ" sz="1800" dirty="0" smtClean="0"/>
          </a:p>
          <a:p>
            <a:endParaRPr lang="cs-CZ"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55577" y="1785938"/>
            <a:ext cx="7931224" cy="706958"/>
          </a:xfrm>
        </p:spPr>
        <p:txBody>
          <a:bodyPr/>
          <a:lstStyle/>
          <a:p>
            <a:r>
              <a:rPr lang="cs-CZ" sz="2400" dirty="0" smtClean="0">
                <a:solidFill>
                  <a:srgbClr val="0070C0"/>
                </a:solidFill>
              </a:rPr>
              <a:t>Možnost dofinancování - příspěvek obce</a:t>
            </a:r>
            <a:endParaRPr lang="cs-CZ" sz="2400" dirty="0">
              <a:solidFill>
                <a:srgbClr val="0070C0"/>
              </a:solidFill>
            </a:endParaRPr>
          </a:p>
        </p:txBody>
      </p:sp>
      <p:sp>
        <p:nvSpPr>
          <p:cNvPr id="3" name="Zástupný symbol pro obsah 2"/>
          <p:cNvSpPr>
            <a:spLocks noGrp="1"/>
          </p:cNvSpPr>
          <p:nvPr>
            <p:ph idx="1"/>
          </p:nvPr>
        </p:nvSpPr>
        <p:spPr>
          <a:xfrm>
            <a:off x="755576" y="2564904"/>
            <a:ext cx="7931225" cy="3561259"/>
          </a:xfrm>
        </p:spPr>
        <p:txBody>
          <a:bodyPr/>
          <a:lstStyle/>
          <a:p>
            <a:r>
              <a:rPr lang="cs-CZ" sz="1800" dirty="0" smtClean="0"/>
              <a:t>Souběh dotace s dalšími dotačními tituly na realizaci jedné akce se nevylučuje. </a:t>
            </a:r>
          </a:p>
          <a:p>
            <a:r>
              <a:rPr lang="cs-CZ" sz="1800" dirty="0" smtClean="0"/>
              <a:t>Výše poskytnutých dotací na akci však v takovém případě nesmí přesáhnout 100% celkových nákladů na akci (do výše 150 tis. Kč)</a:t>
            </a:r>
          </a:p>
          <a:p>
            <a:endParaRPr lang="cs-CZ" sz="1800" dirty="0" smtClean="0"/>
          </a:p>
          <a:p>
            <a:r>
              <a:rPr lang="cs-CZ" sz="1800" dirty="0" smtClean="0"/>
              <a:t>Je na zvážení zastupitelů obcí, zda ještě svým obyvatelům přispějí</a:t>
            </a:r>
          </a:p>
          <a:p>
            <a:r>
              <a:rPr lang="cs-CZ" sz="1800" dirty="0" smtClean="0"/>
              <a:t>V kladném případě souhlas sdělit kontaktní osobě krajského úřadu Ústeckého kraje</a:t>
            </a:r>
            <a:endParaRPr lang="cs-CZ"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55576" y="1700808"/>
            <a:ext cx="7931224" cy="576064"/>
          </a:xfrm>
        </p:spPr>
        <p:txBody>
          <a:bodyPr/>
          <a:lstStyle/>
          <a:p>
            <a:r>
              <a:rPr lang="cs-CZ" sz="2400" dirty="0" smtClean="0">
                <a:solidFill>
                  <a:srgbClr val="0070C0"/>
                </a:solidFill>
              </a:rPr>
              <a:t>Žádost o spolupráci</a:t>
            </a:r>
            <a:endParaRPr lang="cs-CZ" sz="2400" dirty="0"/>
          </a:p>
        </p:txBody>
      </p:sp>
      <p:sp>
        <p:nvSpPr>
          <p:cNvPr id="3" name="Zástupný symbol pro obsah 2"/>
          <p:cNvSpPr>
            <a:spLocks noGrp="1"/>
          </p:cNvSpPr>
          <p:nvPr>
            <p:ph idx="1"/>
          </p:nvPr>
        </p:nvSpPr>
        <p:spPr>
          <a:xfrm>
            <a:off x="755577" y="2276872"/>
            <a:ext cx="7931224" cy="4104456"/>
          </a:xfrm>
        </p:spPr>
        <p:txBody>
          <a:bodyPr/>
          <a:lstStyle/>
          <a:p>
            <a:r>
              <a:rPr lang="cs-CZ" sz="1800" dirty="0" smtClean="0"/>
              <a:t>Zveřejnění odkazu </a:t>
            </a:r>
            <a:r>
              <a:rPr lang="cs-CZ" sz="1800" dirty="0" smtClean="0">
                <a:hlinkClick r:id="rId2"/>
              </a:rPr>
              <a:t>http://www.</a:t>
            </a:r>
            <a:r>
              <a:rPr lang="cs-CZ" sz="1800" dirty="0" err="1" smtClean="0">
                <a:hlinkClick r:id="rId2"/>
              </a:rPr>
              <a:t>kr</a:t>
            </a:r>
            <a:r>
              <a:rPr lang="cs-CZ" sz="1800" dirty="0" smtClean="0">
                <a:hlinkClick r:id="rId2"/>
              </a:rPr>
              <a:t>-</a:t>
            </a:r>
            <a:r>
              <a:rPr lang="cs-CZ" sz="1800" dirty="0" err="1" smtClean="0">
                <a:hlinkClick r:id="rId2"/>
              </a:rPr>
              <a:t>ustecky.cz</a:t>
            </a:r>
            <a:r>
              <a:rPr lang="cs-CZ" sz="1800" dirty="0" smtClean="0">
                <a:hlinkClick r:id="rId2"/>
              </a:rPr>
              <a:t>/</a:t>
            </a:r>
            <a:r>
              <a:rPr lang="cs-CZ" sz="1800" dirty="0" err="1" smtClean="0">
                <a:hlinkClick r:id="rId2"/>
              </a:rPr>
              <a:t>kotlikova</a:t>
            </a:r>
            <a:r>
              <a:rPr lang="cs-CZ" sz="1800" dirty="0" smtClean="0">
                <a:hlinkClick r:id="rId2"/>
              </a:rPr>
              <a:t>-dotace/</a:t>
            </a:r>
            <a:r>
              <a:rPr lang="cs-CZ" sz="1800" dirty="0" err="1" smtClean="0">
                <a:hlinkClick r:id="rId2"/>
              </a:rPr>
              <a:t>ds</a:t>
            </a:r>
            <a:r>
              <a:rPr lang="cs-CZ" sz="1800" dirty="0" smtClean="0">
                <a:hlinkClick r:id="rId2"/>
              </a:rPr>
              <a:t>-99776/p1=204744</a:t>
            </a:r>
            <a:r>
              <a:rPr lang="cs-CZ" sz="1800" dirty="0" smtClean="0"/>
              <a:t> na webových stránkách jednotlivých obcí</a:t>
            </a:r>
          </a:p>
          <a:p>
            <a:r>
              <a:rPr lang="cs-CZ" sz="1800" dirty="0" smtClean="0"/>
              <a:t>Vyvěšení plakátů na obecní vývěsky nebo místa obvyklá (především v menších a odlehlých částech obcí) dle možností</a:t>
            </a:r>
          </a:p>
          <a:p>
            <a:r>
              <a:rPr lang="cs-CZ" sz="1800" dirty="0" smtClean="0"/>
              <a:t>Vytipování případných žadatelů a předání letáčků a informací</a:t>
            </a:r>
          </a:p>
          <a:p>
            <a:r>
              <a:rPr lang="cs-CZ" sz="1800" dirty="0" smtClean="0"/>
              <a:t>Nahlášení počtu plakátů, příp. letáčků pro žadatele</a:t>
            </a:r>
          </a:p>
          <a:p>
            <a:r>
              <a:rPr lang="cs-CZ" sz="1800" dirty="0" smtClean="0"/>
              <a:t>Plakáty i letáky budou předány během ledna</a:t>
            </a:r>
          </a:p>
          <a:p>
            <a:pPr>
              <a:buNone/>
            </a:pPr>
            <a:r>
              <a:rPr lang="cs-CZ" sz="2400" b="1" dirty="0" smtClean="0">
                <a:solidFill>
                  <a:srgbClr val="0070C0"/>
                </a:solidFill>
              </a:rPr>
              <a:t>Konzultační dny pro žadatele</a:t>
            </a:r>
            <a:endParaRPr lang="cs-CZ" sz="2400" b="1" dirty="0" smtClean="0"/>
          </a:p>
          <a:p>
            <a:r>
              <a:rPr lang="cs-CZ" sz="1800" b="1" dirty="0" smtClean="0"/>
              <a:t> v průběhu ledna vždy pondělí (4.,11., a 18.) od 15 do 18 hodin</a:t>
            </a:r>
          </a:p>
          <a:p>
            <a:r>
              <a:rPr lang="cs-CZ" sz="1800" b="1" dirty="0" smtClean="0"/>
              <a:t> v případě zájmu, </a:t>
            </a:r>
            <a:r>
              <a:rPr lang="cs-CZ" sz="1800" dirty="0" smtClean="0"/>
              <a:t>po domluvě s většími obcemi, s ohledem na     dojezdovou vzdálenost žadatelů</a:t>
            </a:r>
          </a:p>
          <a:p>
            <a:pPr>
              <a:buNone/>
            </a:pPr>
            <a:endParaRPr lang="cs-CZ" b="1" dirty="0" smtClean="0">
              <a:solidFill>
                <a:srgbClr val="0070C0"/>
              </a:solidFill>
            </a:endParaRPr>
          </a:p>
          <a:p>
            <a:pPr>
              <a:buNone/>
            </a:pPr>
            <a:endParaRPr lang="cs-CZ" b="1" dirty="0" smtClean="0">
              <a:solidFill>
                <a:srgbClr val="0070C0"/>
              </a:solidFill>
            </a:endParaRPr>
          </a:p>
          <a:p>
            <a:endParaRPr lang="cs-CZ" sz="1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467544" y="2130425"/>
            <a:ext cx="8247860" cy="1946647"/>
          </a:xfrm>
        </p:spPr>
        <p:txBody>
          <a:bodyPr/>
          <a:lstStyle/>
          <a:p>
            <a:r>
              <a:rPr lang="cs-CZ" sz="2400" dirty="0" smtClean="0">
                <a:solidFill>
                  <a:schemeClr val="tx1"/>
                </a:solidFill>
              </a:rPr>
              <a:t>Kontaktní osoby:</a:t>
            </a:r>
            <a:r>
              <a:rPr lang="cs-CZ" dirty="0" smtClean="0">
                <a:solidFill>
                  <a:schemeClr val="tx1"/>
                </a:solidFill>
              </a:rPr>
              <a:t/>
            </a:r>
            <a:br>
              <a:rPr lang="cs-CZ" dirty="0" smtClean="0">
                <a:solidFill>
                  <a:schemeClr val="tx1"/>
                </a:solidFill>
              </a:rPr>
            </a:br>
            <a:r>
              <a:rPr lang="cs-CZ" sz="1600" b="0" dirty="0" smtClean="0">
                <a:solidFill>
                  <a:schemeClr val="tx1"/>
                </a:solidFill>
              </a:rPr>
              <a:t/>
            </a:r>
            <a:br>
              <a:rPr lang="cs-CZ" sz="1600" b="0" dirty="0" smtClean="0">
                <a:solidFill>
                  <a:schemeClr val="tx1"/>
                </a:solidFill>
              </a:rPr>
            </a:br>
            <a:r>
              <a:rPr lang="cs-CZ" sz="1600" b="0" dirty="0" smtClean="0">
                <a:solidFill>
                  <a:schemeClr val="tx1"/>
                </a:solidFill>
              </a:rPr>
              <a:t>Ing. Jiří Miler, </a:t>
            </a:r>
            <a:r>
              <a:rPr lang="cs-CZ" sz="1600" b="0" dirty="0" err="1" smtClean="0">
                <a:solidFill>
                  <a:schemeClr val="tx1"/>
                </a:solidFill>
                <a:hlinkClick r:id="rId2"/>
              </a:rPr>
              <a:t>miler.j</a:t>
            </a:r>
            <a:r>
              <a:rPr lang="cs-CZ" sz="1600" b="0" dirty="0" smtClean="0">
                <a:solidFill>
                  <a:schemeClr val="tx1"/>
                </a:solidFill>
                <a:hlinkClick r:id="rId2"/>
              </a:rPr>
              <a:t>@</a:t>
            </a:r>
            <a:r>
              <a:rPr lang="cs-CZ" sz="1600" b="0" dirty="0" err="1" smtClean="0">
                <a:solidFill>
                  <a:schemeClr val="tx1"/>
                </a:solidFill>
                <a:hlinkClick r:id="rId2"/>
              </a:rPr>
              <a:t>kr</a:t>
            </a:r>
            <a:r>
              <a:rPr lang="cs-CZ" sz="1600" b="0" dirty="0" smtClean="0">
                <a:solidFill>
                  <a:schemeClr val="tx1"/>
                </a:solidFill>
                <a:hlinkClick r:id="rId2"/>
              </a:rPr>
              <a:t>-</a:t>
            </a:r>
            <a:r>
              <a:rPr lang="cs-CZ" sz="1600" b="0" dirty="0" err="1" smtClean="0">
                <a:solidFill>
                  <a:schemeClr val="tx1"/>
                </a:solidFill>
                <a:hlinkClick r:id="rId2"/>
              </a:rPr>
              <a:t>ustecky.cz</a:t>
            </a:r>
            <a:r>
              <a:rPr lang="cs-CZ" sz="1600" b="0" dirty="0" smtClean="0">
                <a:solidFill>
                  <a:schemeClr val="tx1"/>
                </a:solidFill>
              </a:rPr>
              <a:t>, tel.: 475 657 339</a:t>
            </a:r>
            <a:br>
              <a:rPr lang="cs-CZ" sz="1600" b="0" dirty="0" smtClean="0">
                <a:solidFill>
                  <a:schemeClr val="tx1"/>
                </a:solidFill>
              </a:rPr>
            </a:br>
            <a:r>
              <a:rPr lang="cs-CZ" sz="1600" b="0" dirty="0" smtClean="0">
                <a:solidFill>
                  <a:schemeClr val="tx1"/>
                </a:solidFill>
              </a:rPr>
              <a:t>Ing. Michaela Bartošová, </a:t>
            </a:r>
            <a:r>
              <a:rPr lang="cs-CZ" sz="1600" b="0" dirty="0" err="1" smtClean="0">
                <a:solidFill>
                  <a:schemeClr val="tx1"/>
                </a:solidFill>
                <a:hlinkClick r:id="rId3"/>
              </a:rPr>
              <a:t>bartosova.m</a:t>
            </a:r>
            <a:r>
              <a:rPr lang="cs-CZ" sz="1600" b="0" dirty="0" smtClean="0">
                <a:solidFill>
                  <a:schemeClr val="tx1"/>
                </a:solidFill>
                <a:hlinkClick r:id="rId3"/>
              </a:rPr>
              <a:t>@</a:t>
            </a:r>
            <a:r>
              <a:rPr lang="cs-CZ" sz="1600" b="0" dirty="0" err="1" smtClean="0">
                <a:solidFill>
                  <a:schemeClr val="tx1"/>
                </a:solidFill>
                <a:hlinkClick r:id="rId3"/>
              </a:rPr>
              <a:t>kr</a:t>
            </a:r>
            <a:r>
              <a:rPr lang="cs-CZ" sz="1600" b="0" dirty="0" smtClean="0">
                <a:solidFill>
                  <a:schemeClr val="tx1"/>
                </a:solidFill>
                <a:hlinkClick r:id="rId3"/>
              </a:rPr>
              <a:t>-</a:t>
            </a:r>
            <a:r>
              <a:rPr lang="cs-CZ" sz="1600" b="0" dirty="0" err="1" smtClean="0">
                <a:solidFill>
                  <a:schemeClr val="tx1"/>
                </a:solidFill>
                <a:hlinkClick r:id="rId3"/>
              </a:rPr>
              <a:t>ustecky.cz</a:t>
            </a:r>
            <a:r>
              <a:rPr lang="cs-CZ" sz="1600" b="0" dirty="0" smtClean="0">
                <a:solidFill>
                  <a:schemeClr val="tx1"/>
                </a:solidFill>
              </a:rPr>
              <a:t>, tel.: 475 657 279</a:t>
            </a:r>
            <a:br>
              <a:rPr lang="cs-CZ" sz="1600" b="0" dirty="0" smtClean="0">
                <a:solidFill>
                  <a:schemeClr val="tx1"/>
                </a:solidFill>
              </a:rPr>
            </a:br>
            <a:r>
              <a:rPr lang="cs-CZ" sz="1600" b="0" dirty="0" smtClean="0">
                <a:solidFill>
                  <a:schemeClr val="tx1"/>
                </a:solidFill>
              </a:rPr>
              <a:t>Ing. Karolína Pokorná Haramiová, </a:t>
            </a:r>
            <a:r>
              <a:rPr lang="cs-CZ" sz="1600" b="0" dirty="0" err="1" smtClean="0">
                <a:solidFill>
                  <a:schemeClr val="tx1"/>
                </a:solidFill>
                <a:hlinkClick r:id="rId4"/>
              </a:rPr>
              <a:t>haramiova.k</a:t>
            </a:r>
            <a:r>
              <a:rPr lang="cs-CZ" sz="1600" b="0" dirty="0" smtClean="0">
                <a:solidFill>
                  <a:schemeClr val="tx1"/>
                </a:solidFill>
                <a:hlinkClick r:id="rId4"/>
              </a:rPr>
              <a:t>@</a:t>
            </a:r>
            <a:r>
              <a:rPr lang="cs-CZ" sz="1600" b="0" dirty="0" err="1" smtClean="0">
                <a:solidFill>
                  <a:schemeClr val="tx1"/>
                </a:solidFill>
                <a:hlinkClick r:id="rId4"/>
              </a:rPr>
              <a:t>kr</a:t>
            </a:r>
            <a:r>
              <a:rPr lang="cs-CZ" sz="1600" b="0" dirty="0" smtClean="0">
                <a:solidFill>
                  <a:schemeClr val="tx1"/>
                </a:solidFill>
                <a:hlinkClick r:id="rId4"/>
              </a:rPr>
              <a:t>-</a:t>
            </a:r>
            <a:r>
              <a:rPr lang="cs-CZ" sz="1600" b="0" dirty="0" err="1" smtClean="0">
                <a:solidFill>
                  <a:schemeClr val="tx1"/>
                </a:solidFill>
                <a:hlinkClick r:id="rId4"/>
              </a:rPr>
              <a:t>ustecky.cz</a:t>
            </a:r>
            <a:r>
              <a:rPr lang="cs-CZ" sz="1600" b="0" dirty="0" smtClean="0">
                <a:solidFill>
                  <a:schemeClr val="tx1"/>
                </a:solidFill>
              </a:rPr>
              <a:t>, </a:t>
            </a:r>
            <a:br>
              <a:rPr lang="cs-CZ" sz="1600" b="0" dirty="0" smtClean="0">
                <a:solidFill>
                  <a:schemeClr val="tx1"/>
                </a:solidFill>
              </a:rPr>
            </a:br>
            <a:r>
              <a:rPr lang="cs-CZ" sz="1600" b="0" dirty="0" smtClean="0">
                <a:solidFill>
                  <a:schemeClr val="tx1"/>
                </a:solidFill>
              </a:rPr>
              <a:t>tel.: 475 657 583</a:t>
            </a:r>
            <a:br>
              <a:rPr lang="cs-CZ" sz="1600" b="0" dirty="0" smtClean="0">
                <a:solidFill>
                  <a:schemeClr val="tx1"/>
                </a:solidFill>
              </a:rPr>
            </a:br>
            <a:r>
              <a:rPr lang="cs-CZ" sz="1600" b="0" dirty="0" smtClean="0">
                <a:solidFill>
                  <a:schemeClr val="tx1"/>
                </a:solidFill>
              </a:rPr>
              <a:t>Ing. Eliška Martínková, </a:t>
            </a:r>
            <a:r>
              <a:rPr lang="cs-CZ" sz="1600" b="0" dirty="0" err="1" smtClean="0">
                <a:solidFill>
                  <a:schemeClr val="tx1"/>
                </a:solidFill>
                <a:hlinkClick r:id="rId5"/>
              </a:rPr>
              <a:t>martinkova.e</a:t>
            </a:r>
            <a:r>
              <a:rPr lang="cs-CZ" sz="1600" b="0" dirty="0" smtClean="0">
                <a:solidFill>
                  <a:schemeClr val="tx1"/>
                </a:solidFill>
                <a:hlinkClick r:id="rId5"/>
              </a:rPr>
              <a:t>@</a:t>
            </a:r>
            <a:r>
              <a:rPr lang="cs-CZ" sz="1600" b="0" dirty="0" err="1" smtClean="0">
                <a:solidFill>
                  <a:schemeClr val="tx1"/>
                </a:solidFill>
                <a:hlinkClick r:id="rId5"/>
              </a:rPr>
              <a:t>kr</a:t>
            </a:r>
            <a:r>
              <a:rPr lang="cs-CZ" sz="1600" b="0" dirty="0" smtClean="0">
                <a:solidFill>
                  <a:schemeClr val="tx1"/>
                </a:solidFill>
                <a:hlinkClick r:id="rId5"/>
              </a:rPr>
              <a:t>-</a:t>
            </a:r>
            <a:r>
              <a:rPr lang="cs-CZ" sz="1600" b="0" dirty="0" err="1" smtClean="0">
                <a:solidFill>
                  <a:schemeClr val="tx1"/>
                </a:solidFill>
                <a:hlinkClick r:id="rId5"/>
              </a:rPr>
              <a:t>ustecky.cz</a:t>
            </a:r>
            <a:r>
              <a:rPr lang="cs-CZ" sz="1600" b="0" dirty="0" smtClean="0">
                <a:solidFill>
                  <a:schemeClr val="tx1"/>
                </a:solidFill>
              </a:rPr>
              <a:t>, tel.: 475 657 988</a:t>
            </a:r>
            <a:br>
              <a:rPr lang="cs-CZ" sz="1600" b="0" dirty="0" smtClean="0">
                <a:solidFill>
                  <a:schemeClr val="tx1"/>
                </a:solidFill>
              </a:rPr>
            </a:br>
            <a:r>
              <a:rPr lang="cs-CZ" sz="1600" b="0" dirty="0" smtClean="0">
                <a:solidFill>
                  <a:schemeClr val="tx1"/>
                </a:solidFill>
              </a:rPr>
              <a:t>Ing. Darja Boudníková, </a:t>
            </a:r>
            <a:r>
              <a:rPr lang="cs-CZ" sz="1600" b="0" dirty="0" err="1" smtClean="0">
                <a:solidFill>
                  <a:schemeClr val="tx1"/>
                </a:solidFill>
                <a:hlinkClick r:id="rId6"/>
              </a:rPr>
              <a:t>boudnikova.d</a:t>
            </a:r>
            <a:r>
              <a:rPr lang="cs-CZ" sz="1600" b="0" dirty="0" smtClean="0">
                <a:solidFill>
                  <a:schemeClr val="tx1"/>
                </a:solidFill>
                <a:hlinkClick r:id="rId6"/>
              </a:rPr>
              <a:t>@</a:t>
            </a:r>
            <a:r>
              <a:rPr lang="cs-CZ" sz="1600" b="0" dirty="0" err="1" smtClean="0">
                <a:solidFill>
                  <a:schemeClr val="tx1"/>
                </a:solidFill>
                <a:hlinkClick r:id="rId6"/>
              </a:rPr>
              <a:t>kr</a:t>
            </a:r>
            <a:r>
              <a:rPr lang="cs-CZ" sz="1600" b="0" dirty="0" smtClean="0">
                <a:solidFill>
                  <a:schemeClr val="tx1"/>
                </a:solidFill>
                <a:hlinkClick r:id="rId6"/>
              </a:rPr>
              <a:t>-</a:t>
            </a:r>
            <a:r>
              <a:rPr lang="cs-CZ" sz="1600" b="0" dirty="0" err="1" smtClean="0">
                <a:solidFill>
                  <a:schemeClr val="tx1"/>
                </a:solidFill>
                <a:hlinkClick r:id="rId6"/>
              </a:rPr>
              <a:t>ustecky.cz</a:t>
            </a:r>
            <a:r>
              <a:rPr lang="cs-CZ" sz="1600" b="0" dirty="0" smtClean="0">
                <a:solidFill>
                  <a:schemeClr val="tx1"/>
                </a:solidFill>
              </a:rPr>
              <a:t>, tel.: 475 657 986</a:t>
            </a:r>
            <a:br>
              <a:rPr lang="cs-CZ" sz="1600" b="0" dirty="0" smtClean="0">
                <a:solidFill>
                  <a:schemeClr val="tx1"/>
                </a:solidFill>
              </a:rPr>
            </a:br>
            <a:r>
              <a:rPr lang="cs-CZ" sz="1600" dirty="0" smtClean="0"/>
              <a:t/>
            </a:r>
            <a:br>
              <a:rPr lang="cs-CZ" sz="1600" dirty="0" smtClean="0"/>
            </a:br>
            <a:endParaRPr lang="cs-CZ" dirty="0"/>
          </a:p>
        </p:txBody>
      </p:sp>
      <p:sp>
        <p:nvSpPr>
          <p:cNvPr id="3" name="Podnadpis 2"/>
          <p:cNvSpPr>
            <a:spLocks noGrp="1"/>
          </p:cNvSpPr>
          <p:nvPr>
            <p:ph type="subTitle" idx="1"/>
          </p:nvPr>
        </p:nvSpPr>
        <p:spPr>
          <a:xfrm>
            <a:off x="611560" y="5013176"/>
            <a:ext cx="8103844" cy="792088"/>
          </a:xfrm>
        </p:spPr>
        <p:txBody>
          <a:bodyPr/>
          <a:lstStyle/>
          <a:p>
            <a:r>
              <a:rPr lang="cs-CZ" sz="2400" b="1" dirty="0" smtClean="0">
                <a:solidFill>
                  <a:schemeClr val="tx1"/>
                </a:solidFill>
              </a:rPr>
              <a:t>Webové stránky:</a:t>
            </a:r>
          </a:p>
          <a:p>
            <a:r>
              <a:rPr lang="cs-CZ" sz="1600" dirty="0" smtClean="0">
                <a:solidFill>
                  <a:schemeClr val="tx1"/>
                </a:solidFill>
                <a:hlinkClick r:id="rId7"/>
              </a:rPr>
              <a:t>http://www.</a:t>
            </a:r>
            <a:r>
              <a:rPr lang="cs-CZ" sz="1600" dirty="0" err="1" smtClean="0">
                <a:solidFill>
                  <a:schemeClr val="tx1"/>
                </a:solidFill>
                <a:hlinkClick r:id="rId7"/>
              </a:rPr>
              <a:t>kr</a:t>
            </a:r>
            <a:r>
              <a:rPr lang="cs-CZ" sz="1600" dirty="0" smtClean="0">
                <a:solidFill>
                  <a:schemeClr val="tx1"/>
                </a:solidFill>
                <a:hlinkClick r:id="rId7"/>
              </a:rPr>
              <a:t>-</a:t>
            </a:r>
            <a:r>
              <a:rPr lang="cs-CZ" sz="1600" dirty="0" err="1" smtClean="0">
                <a:solidFill>
                  <a:schemeClr val="tx1"/>
                </a:solidFill>
                <a:hlinkClick r:id="rId7"/>
              </a:rPr>
              <a:t>ustecky.cz</a:t>
            </a:r>
            <a:r>
              <a:rPr lang="cs-CZ" sz="1600" dirty="0" smtClean="0">
                <a:solidFill>
                  <a:schemeClr val="tx1"/>
                </a:solidFill>
                <a:hlinkClick r:id="rId7"/>
              </a:rPr>
              <a:t>/</a:t>
            </a:r>
            <a:r>
              <a:rPr lang="cs-CZ" sz="1600" dirty="0" err="1" smtClean="0">
                <a:solidFill>
                  <a:schemeClr val="tx1"/>
                </a:solidFill>
                <a:hlinkClick r:id="rId7"/>
              </a:rPr>
              <a:t>kotlikova</a:t>
            </a:r>
            <a:r>
              <a:rPr lang="cs-CZ" sz="1600" dirty="0" smtClean="0">
                <a:solidFill>
                  <a:schemeClr val="tx1"/>
                </a:solidFill>
                <a:hlinkClick r:id="rId7"/>
              </a:rPr>
              <a:t>-dotace/</a:t>
            </a:r>
            <a:r>
              <a:rPr lang="cs-CZ" sz="1600" dirty="0" err="1" smtClean="0">
                <a:solidFill>
                  <a:schemeClr val="tx1"/>
                </a:solidFill>
                <a:hlinkClick r:id="rId7"/>
              </a:rPr>
              <a:t>ds</a:t>
            </a:r>
            <a:r>
              <a:rPr lang="cs-CZ" sz="1600" dirty="0" smtClean="0">
                <a:solidFill>
                  <a:schemeClr val="tx1"/>
                </a:solidFill>
                <a:hlinkClick r:id="rId7"/>
              </a:rPr>
              <a:t>-99776/p1=204744</a:t>
            </a:r>
            <a:endParaRPr lang="cs-CZ" sz="1600" dirty="0" smtClean="0">
              <a:solidFill>
                <a:schemeClr val="tx1"/>
              </a:solidFill>
            </a:endParaRPr>
          </a:p>
          <a:p>
            <a:endParaRPr lang="cs-CZ" sz="1600" dirty="0" smtClean="0">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3568" y="2276872"/>
            <a:ext cx="8003233" cy="1800200"/>
          </a:xfrm>
        </p:spPr>
        <p:txBody>
          <a:bodyPr/>
          <a:lstStyle/>
          <a:p>
            <a:pPr algn="ctr"/>
            <a:r>
              <a:rPr lang="cs-CZ" dirty="0" smtClean="0">
                <a:solidFill>
                  <a:srgbClr val="0070C0"/>
                </a:solidFill>
              </a:rPr>
              <a:t>Prostor pro Vaše dotazy a návrhy</a:t>
            </a:r>
            <a:endParaRPr lang="cs-CZ" dirty="0">
              <a:solidFill>
                <a:srgbClr val="0070C0"/>
              </a:solidFill>
            </a:endParaRPr>
          </a:p>
        </p:txBody>
      </p:sp>
      <p:sp>
        <p:nvSpPr>
          <p:cNvPr id="3" name="Zástupný symbol pro obsah 2"/>
          <p:cNvSpPr>
            <a:spLocks noGrp="1"/>
          </p:cNvSpPr>
          <p:nvPr>
            <p:ph idx="1"/>
          </p:nvPr>
        </p:nvSpPr>
        <p:spPr/>
        <p:txBody>
          <a:bodyPr/>
          <a:lstStyle/>
          <a:p>
            <a:endParaRPr lang="cs-CZ" dirty="0" smtClean="0"/>
          </a:p>
          <a:p>
            <a:endParaRPr lang="cs-CZ" dirty="0" smtClean="0"/>
          </a:p>
          <a:p>
            <a:endParaRPr lang="cs-CZ" dirty="0" smtClean="0"/>
          </a:p>
          <a:p>
            <a:endParaRPr lang="cs-CZ"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11561" y="2492896"/>
            <a:ext cx="8075240" cy="1872208"/>
          </a:xfrm>
        </p:spPr>
        <p:txBody>
          <a:bodyPr/>
          <a:lstStyle/>
          <a:p>
            <a:pPr algn="ctr"/>
            <a:r>
              <a:rPr lang="cs-CZ" dirty="0" smtClean="0">
                <a:solidFill>
                  <a:srgbClr val="0070C0"/>
                </a:solidFill>
              </a:rPr>
              <a:t>Děkujeme za pozornost</a:t>
            </a:r>
            <a:r>
              <a:rPr lang="cs-CZ" dirty="0" smtClean="0"/>
              <a:t/>
            </a:r>
            <a:br>
              <a:rPr lang="cs-CZ" dirty="0" smtClean="0"/>
            </a:br>
            <a:endParaRPr lang="cs-CZ" dirty="0"/>
          </a:p>
        </p:txBody>
      </p:sp>
      <p:sp>
        <p:nvSpPr>
          <p:cNvPr id="3" name="Zástupný symbol pro obsah 2"/>
          <p:cNvSpPr>
            <a:spLocks noGrp="1"/>
          </p:cNvSpPr>
          <p:nvPr>
            <p:ph idx="1"/>
          </p:nvPr>
        </p:nvSpPr>
        <p:spPr>
          <a:xfrm>
            <a:off x="683569" y="3071813"/>
            <a:ext cx="8003232" cy="3054350"/>
          </a:xfrm>
        </p:spPr>
        <p:txBody>
          <a:bodyPr/>
          <a:lstStyle/>
          <a:p>
            <a:endParaRPr lang="cs-CZ"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Kotlíková dotace v Ústeckém kraji">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2AC8A32A294A24D92A111A87B178C33" ma:contentTypeVersion="8" ma:contentTypeDescription="Vytvoří nový dokument" ma:contentTypeScope="" ma:versionID="2c2d495ce2e96be08558f88c3d209193">
  <xsd:schema xmlns:xsd="http://www.w3.org/2001/XMLSchema" xmlns:xs="http://www.w3.org/2001/XMLSchema" xmlns:p="http://schemas.microsoft.com/office/2006/metadata/properties" xmlns:ns2="2d632ede-d24e-494b-b407-b19ccbe77e6c" targetNamespace="http://schemas.microsoft.com/office/2006/metadata/properties" ma:root="true" ma:fieldsID="bdad6afa7a074953918e3d9ae465010e" ns2:_="">
    <xsd:import namespace="2d632ede-d24e-494b-b407-b19ccbe77e6c"/>
    <xsd:element name="properties">
      <xsd:complexType>
        <xsd:sequence>
          <xsd:element name="documentManagement">
            <xsd:complexType>
              <xsd:all>
                <xsd:element ref="ns2:Typ_x0020_formul_x00e1__x0159_e" minOccurs="0"/>
                <xsd:element ref="ns2:Pozn_x00e1_mka" minOccurs="0"/>
                <xsd:element ref="ns2:Vnit_x0159_n_x00ed__x0020_p_x0159_edpi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632ede-d24e-494b-b407-b19ccbe77e6c" elementFormDefault="qualified">
    <xsd:import namespace="http://schemas.microsoft.com/office/2006/documentManagement/types"/>
    <xsd:import namespace="http://schemas.microsoft.com/office/infopath/2007/PartnerControls"/>
    <xsd:element name="Typ_x0020_formul_x00e1__x0159_e" ma:index="8" nillable="true" ma:displayName="Typ formuláře" ma:internalName="Typ_x0020_formul_x00e1__x0159_e">
      <xsd:simpleType>
        <xsd:restriction base="dms:Choice">
          <xsd:enumeration value="Symboly Ústeckého kraje"/>
          <xsd:enumeration value="Vzory smluv"/>
          <xsd:enumeration value="Personální"/>
          <xsd:enumeration value="Veřejné zakázky nedosahující 250 tis. ‎Kč bez DPH"/>
          <xsd:enumeration value="Šablony logomanuálu"/>
          <xsd:enumeration value="Veřejné zakázky od 1 mil. Kč nedosahující 3 mil. Kč bez DPH stavební práce"/>
          <xsd:enumeration value="Veřejné zakázky – Zjednodušené podlimitní řízení"/>
          <xsd:enumeration value="Zřizovací listiny"/>
          <xsd:enumeration value="Kontrolní činnost"/>
          <xsd:enumeration value="Powerpoint prezentace"/>
          <xsd:enumeration value="Veřejné zakázky od 250 tis. Kč nedosahující 1 mil. ‎Kč bez DPH"/>
          <xsd:enumeration value="Služební cesty"/>
          <xsd:enumeration value="Ekonomická činnost"/>
          <xsd:enumeration value="Rada a zastupitelstvo"/>
          <xsd:enumeration value="Archivace a skartace"/>
          <xsd:enumeration value="Správní řád"/>
          <xsd:enumeration value="Plná moc, pověření, zmocnění"/>
          <xsd:enumeration value="Jmenovky a vizitky"/>
          <xsd:enumeration value="Ostatní - nezařazené"/>
          <xsd:enumeration value="Nákup"/>
          <xsd:enumeration value="Veřejné zakázky od 1 mil.Kč nedosahující 2 mil.Kč (dodávky, služby), od 3 mil.Kč nedosahující 6 mil.Kč (stavební práce) ‎"/>
          <xsd:enumeration value="Veřejné zakázky od 250 tis.Kč nedosahující 1 mil.Kč (dodávky, služby), od 250 tis.Kč nedosahující 3 mil.Kč (stavební práce)"/>
          <xsd:enumeration value="Veřejné zakázky od 1 mil.Kč nedosahující 2 mil.Kč (dodávky, služby), od 3 mil.Kč nedosahující 6 mil.Kč (stavební práce)"/>
        </xsd:restriction>
      </xsd:simpleType>
    </xsd:element>
    <xsd:element name="Pozn_x00e1_mka" ma:index="9" nillable="true" ma:displayName="Poznámka" ma:internalName="Pozn_x00e1_mka">
      <xsd:simpleType>
        <xsd:restriction base="dms:Note">
          <xsd:maxLength value="255"/>
        </xsd:restriction>
      </xsd:simpleType>
    </xsd:element>
    <xsd:element name="Vnit_x0159_n_x00ed__x0020_p_x0159_edpis" ma:index="10" nillable="true" ma:displayName="Vnitřní předpis" ma:list="{90dd1e70-125a-4334-99db-a2a6450ed166}" ma:internalName="Vnit_x0159_n_x00ed__x0020_p_x0159_edpis" ma:showField="_x010c__x00ed_slo_x0020_p_x0159_">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Vnit_x0159_n_x00ed__x0020_p_x0159_edpis xmlns="2d632ede-d24e-494b-b407-b19ccbe77e6c" xsi:nil="true"/>
    <Pozn_x00e1_mka xmlns="2d632ede-d24e-494b-b407-b19ccbe77e6c" xsi:nil="true"/>
    <Typ_x0020_formul_x00e1__x0159_e xmlns="2d632ede-d24e-494b-b407-b19ccbe77e6c">Powerpoint prezentace</Typ_x0020_formul_x00e1__x0159_e>
  </documentManagement>
</p:properties>
</file>

<file path=customXml/itemProps1.xml><?xml version="1.0" encoding="utf-8"?>
<ds:datastoreItem xmlns:ds="http://schemas.openxmlformats.org/officeDocument/2006/customXml" ds:itemID="{C04E0E41-06AE-401A-A8D1-3ABC1FEA97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632ede-d24e-494b-b407-b19ccbe77e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46E258F-1BC5-4F72-9391-125559CC38EE}">
  <ds:schemaRefs>
    <ds:schemaRef ds:uri="http://schemas.microsoft.com/office/2006/metadata/longProperties"/>
  </ds:schemaRefs>
</ds:datastoreItem>
</file>

<file path=customXml/itemProps3.xml><?xml version="1.0" encoding="utf-8"?>
<ds:datastoreItem xmlns:ds="http://schemas.openxmlformats.org/officeDocument/2006/customXml" ds:itemID="{51181D95-1211-4BD1-94C8-2262746F98F8}">
  <ds:schemaRefs>
    <ds:schemaRef ds:uri="http://schemas.microsoft.com/sharepoint/v3/contenttype/forms"/>
  </ds:schemaRefs>
</ds:datastoreItem>
</file>

<file path=customXml/itemProps4.xml><?xml version="1.0" encoding="utf-8"?>
<ds:datastoreItem xmlns:ds="http://schemas.openxmlformats.org/officeDocument/2006/customXml" ds:itemID="{E451C0A3-EC9E-4B5E-ACED-B8EF4CD5C362}">
  <ds:schemaRefs>
    <ds:schemaRef ds:uri="http://schemas.microsoft.com/office/2006/documentManagement/types"/>
    <ds:schemaRef ds:uri="http://purl.org/dc/elements/1.1/"/>
    <ds:schemaRef ds:uri="http://purl.org/dc/terms/"/>
    <ds:schemaRef ds:uri="2d632ede-d24e-494b-b407-b19ccbe77e6c"/>
    <ds:schemaRef ds:uri="http://schemas.microsoft.com/office/infopath/2007/PartnerControls"/>
    <ds:schemaRef ds:uri="http://purl.org/dc/dcmitype/"/>
    <ds:schemaRef ds:uri="http://www.w3.org/XML/1998/namespace"/>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Kotlíková dotace v Ústeckém kraji</Template>
  <TotalTime>919</TotalTime>
  <Words>860</Words>
  <Application>Microsoft Office PowerPoint</Application>
  <PresentationFormat>Předvádění na obrazovce (4:3)</PresentationFormat>
  <Paragraphs>122</Paragraphs>
  <Slides>18</Slides>
  <Notes>1</Notes>
  <HiddenSlides>0</HiddenSlides>
  <MMClips>0</MMClips>
  <ScaleCrop>false</ScaleCrop>
  <HeadingPairs>
    <vt:vector size="4" baseType="variant">
      <vt:variant>
        <vt:lpstr>Motiv</vt:lpstr>
      </vt:variant>
      <vt:variant>
        <vt:i4>1</vt:i4>
      </vt:variant>
      <vt:variant>
        <vt:lpstr>Nadpisy snímků</vt:lpstr>
      </vt:variant>
      <vt:variant>
        <vt:i4>18</vt:i4>
      </vt:variant>
    </vt:vector>
  </HeadingPairs>
  <TitlesOfParts>
    <vt:vector size="19" baseType="lpstr">
      <vt:lpstr>Kotlíková dotace v Ústeckém kraji</vt:lpstr>
      <vt:lpstr>Dotační program na výměnu zastaralých zdrojů tepla na pevná paliva   KOTLÍKOVÁ DOTACE</vt:lpstr>
      <vt:lpstr>16. Výzva Ministerstva životního prostředí  Operačního program Životní prostředí 2014 – 2020, Prioritní osa 2, Specifický cíl 2.1</vt:lpstr>
      <vt:lpstr>  Cíle podpory Ústeckého kraje  </vt:lpstr>
      <vt:lpstr>Územní rozdělení </vt:lpstr>
      <vt:lpstr>Snímek 5</vt:lpstr>
      <vt:lpstr>Mikroenergetické opatření  (Technické opatření vedoucí ke snížení energetické náročnosti rodinného domu provedené na základě doporučení energetického specialisty. )</vt:lpstr>
      <vt:lpstr>Výše podpory: </vt:lpstr>
      <vt:lpstr> Seznam podporovaných zařízení:  </vt:lpstr>
      <vt:lpstr>Nelze čerpat dotaci:</vt:lpstr>
      <vt:lpstr>Způsobilé výdaje:</vt:lpstr>
      <vt:lpstr>Systém proplácení:</vt:lpstr>
      <vt:lpstr>Dotace bude poskytnuta na základě podané žádosti</vt:lpstr>
      <vt:lpstr>Co je třeba udělat před podáním žádosti o dotaci? </vt:lpstr>
      <vt:lpstr>Možnost dofinancování - příspěvek obce</vt:lpstr>
      <vt:lpstr>Žádost o spolupráci</vt:lpstr>
      <vt:lpstr>Kontaktní osoby:  Ing. Jiří Miler, miler.j@kr-ustecky.cz, tel.: 475 657 339 Ing. Michaela Bartošová, bartosova.m@kr-ustecky.cz, tel.: 475 657 279 Ing. Karolína Pokorná Haramiová, haramiova.k@kr-ustecky.cz,  tel.: 475 657 583 Ing. Eliška Martínková, martinkova.e@kr-ustecky.cz, tel.: 475 657 988 Ing. Darja Boudníková, boudnikova.d@kr-ustecky.cz, tel.: 475 657 986  </vt:lpstr>
      <vt:lpstr>Prostor pro Vaše dotazy a návrhy</vt:lpstr>
      <vt:lpstr>Děkujeme za pozornost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Realizace „kotlíkových dotací“  z Operačního programu Životní prostředí 2014 - 2020</dc:title>
  <dc:creator>PC</dc:creator>
  <cp:lastModifiedBy>martinkova.e</cp:lastModifiedBy>
  <cp:revision>143</cp:revision>
  <cp:lastPrinted>2015-09-09T07:54:45Z</cp:lastPrinted>
  <dcterms:created xsi:type="dcterms:W3CDTF">2015-09-08T17:45:40Z</dcterms:created>
  <dcterms:modified xsi:type="dcterms:W3CDTF">2015-11-27T07:39:20Z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64600.0000000000</vt:lpwstr>
  </property>
  <property fmtid="{D5CDD505-2E9C-101B-9397-08002B2CF9AE}" pid="3" name="Typ formuláře">
    <vt:lpwstr>Powerpoint prezentace</vt:lpwstr>
  </property>
  <property fmtid="{D5CDD505-2E9C-101B-9397-08002B2CF9AE}" pid="4" name="Vnitřní předpis">
    <vt:lpwstr/>
  </property>
  <property fmtid="{D5CDD505-2E9C-101B-9397-08002B2CF9AE}" pid="5" name="Poznámka">
    <vt:lpwstr/>
  </property>
</Properties>
</file>